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60" r:id="rId2"/>
  </p:sldMasterIdLst>
  <p:notesMasterIdLst>
    <p:notesMasterId r:id="rId43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</p:sldIdLst>
  <p:sldSz cx="12192000" cy="6858000"/>
  <p:notesSz cx="6858000" cy="9144000"/>
  <p:embeddedFontLst>
    <p:embeddedFont>
      <p:font typeface="Gill Sans" panose="02000000000000000000" pitchFamily="2" charset="0"/>
      <p:regular r:id="rId44"/>
      <p:bold r:id="rId4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49" roundtripDataSignature="AMtx7mi0UpXk3Wk3j+kvKg2QVZyoL2a5L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5EFF88C-27CA-4FE2-A006-35580A8822D5}">
  <a:tblStyle styleId="{95EFF88C-27CA-4FE2-A006-35580A8822D5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 /><Relationship Id="rId18" Type="http://schemas.openxmlformats.org/officeDocument/2006/relationships/slide" Target="slides/slide16.xml" /><Relationship Id="rId26" Type="http://schemas.openxmlformats.org/officeDocument/2006/relationships/slide" Target="slides/slide24.xml" /><Relationship Id="rId39" Type="http://schemas.openxmlformats.org/officeDocument/2006/relationships/slide" Target="slides/slide37.xml" /><Relationship Id="rId3" Type="http://schemas.openxmlformats.org/officeDocument/2006/relationships/slide" Target="slides/slide1.xml" /><Relationship Id="rId21" Type="http://schemas.openxmlformats.org/officeDocument/2006/relationships/slide" Target="slides/slide19.xml" /><Relationship Id="rId34" Type="http://schemas.openxmlformats.org/officeDocument/2006/relationships/slide" Target="slides/slide32.xml" /><Relationship Id="rId42" Type="http://schemas.openxmlformats.org/officeDocument/2006/relationships/slide" Target="slides/slide40.xml" /><Relationship Id="rId50" Type="http://schemas.openxmlformats.org/officeDocument/2006/relationships/presProps" Target="presProps.xml" /><Relationship Id="rId7" Type="http://schemas.openxmlformats.org/officeDocument/2006/relationships/slide" Target="slides/slide5.xml" /><Relationship Id="rId12" Type="http://schemas.openxmlformats.org/officeDocument/2006/relationships/slide" Target="slides/slide10.xml" /><Relationship Id="rId17" Type="http://schemas.openxmlformats.org/officeDocument/2006/relationships/slide" Target="slides/slide15.xml" /><Relationship Id="rId25" Type="http://schemas.openxmlformats.org/officeDocument/2006/relationships/slide" Target="slides/slide23.xml" /><Relationship Id="rId33" Type="http://schemas.openxmlformats.org/officeDocument/2006/relationships/slide" Target="slides/slide31.xml" /><Relationship Id="rId38" Type="http://schemas.openxmlformats.org/officeDocument/2006/relationships/slide" Target="slides/slide36.xml" /><Relationship Id="rId2" Type="http://schemas.openxmlformats.org/officeDocument/2006/relationships/slideMaster" Target="slideMasters/slideMaster2.xml" /><Relationship Id="rId16" Type="http://schemas.openxmlformats.org/officeDocument/2006/relationships/slide" Target="slides/slide14.xml" /><Relationship Id="rId20" Type="http://schemas.openxmlformats.org/officeDocument/2006/relationships/slide" Target="slides/slide18.xml" /><Relationship Id="rId29" Type="http://schemas.openxmlformats.org/officeDocument/2006/relationships/slide" Target="slides/slide27.xml" /><Relationship Id="rId41" Type="http://schemas.openxmlformats.org/officeDocument/2006/relationships/slide" Target="slides/slide3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4.xml" /><Relationship Id="rId11" Type="http://schemas.openxmlformats.org/officeDocument/2006/relationships/slide" Target="slides/slide9.xml" /><Relationship Id="rId24" Type="http://schemas.openxmlformats.org/officeDocument/2006/relationships/slide" Target="slides/slide22.xml" /><Relationship Id="rId32" Type="http://schemas.openxmlformats.org/officeDocument/2006/relationships/slide" Target="slides/slide30.xml" /><Relationship Id="rId37" Type="http://schemas.openxmlformats.org/officeDocument/2006/relationships/slide" Target="slides/slide35.xml" /><Relationship Id="rId40" Type="http://schemas.openxmlformats.org/officeDocument/2006/relationships/slide" Target="slides/slide38.xml" /><Relationship Id="rId45" Type="http://schemas.openxmlformats.org/officeDocument/2006/relationships/font" Target="fonts/font2.fntdata" /><Relationship Id="rId53" Type="http://schemas.openxmlformats.org/officeDocument/2006/relationships/tableStyles" Target="tableStyles.xml" /><Relationship Id="rId5" Type="http://schemas.openxmlformats.org/officeDocument/2006/relationships/slide" Target="slides/slide3.xml" /><Relationship Id="rId15" Type="http://schemas.openxmlformats.org/officeDocument/2006/relationships/slide" Target="slides/slide13.xml" /><Relationship Id="rId23" Type="http://schemas.openxmlformats.org/officeDocument/2006/relationships/slide" Target="slides/slide21.xml" /><Relationship Id="rId28" Type="http://schemas.openxmlformats.org/officeDocument/2006/relationships/slide" Target="slides/slide26.xml" /><Relationship Id="rId36" Type="http://schemas.openxmlformats.org/officeDocument/2006/relationships/slide" Target="slides/slide34.xml" /><Relationship Id="rId49" Type="http://customschemas.google.com/relationships/presentationmetadata" Target="metadata" /><Relationship Id="rId10" Type="http://schemas.openxmlformats.org/officeDocument/2006/relationships/slide" Target="slides/slide8.xml" /><Relationship Id="rId19" Type="http://schemas.openxmlformats.org/officeDocument/2006/relationships/slide" Target="slides/slide17.xml" /><Relationship Id="rId31" Type="http://schemas.openxmlformats.org/officeDocument/2006/relationships/slide" Target="slides/slide29.xml" /><Relationship Id="rId44" Type="http://schemas.openxmlformats.org/officeDocument/2006/relationships/font" Target="fonts/font1.fntdata" /><Relationship Id="rId52" Type="http://schemas.openxmlformats.org/officeDocument/2006/relationships/theme" Target="theme/theme1.xml" /><Relationship Id="rId4" Type="http://schemas.openxmlformats.org/officeDocument/2006/relationships/slide" Target="slides/slide2.xml" /><Relationship Id="rId9" Type="http://schemas.openxmlformats.org/officeDocument/2006/relationships/slide" Target="slides/slide7.xml" /><Relationship Id="rId14" Type="http://schemas.openxmlformats.org/officeDocument/2006/relationships/slide" Target="slides/slide12.xml" /><Relationship Id="rId22" Type="http://schemas.openxmlformats.org/officeDocument/2006/relationships/slide" Target="slides/slide20.xml" /><Relationship Id="rId27" Type="http://schemas.openxmlformats.org/officeDocument/2006/relationships/slide" Target="slides/slide25.xml" /><Relationship Id="rId30" Type="http://schemas.openxmlformats.org/officeDocument/2006/relationships/slide" Target="slides/slide28.xml" /><Relationship Id="rId35" Type="http://schemas.openxmlformats.org/officeDocument/2006/relationships/slide" Target="slides/slide33.xml" /><Relationship Id="rId43" Type="http://schemas.openxmlformats.org/officeDocument/2006/relationships/notesMaster" Target="notesMasters/notesMaster1.xml" /><Relationship Id="rId8" Type="http://schemas.openxmlformats.org/officeDocument/2006/relationships/slide" Target="slides/slide6.xml" /><Relationship Id="rId51" Type="http://schemas.openxmlformats.org/officeDocument/2006/relationships/viewProps" Target="viewProps.xml" 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%202.xlsx" TargetMode="External" /><Relationship Id="rId2" Type="http://schemas.microsoft.com/office/2011/relationships/chartColorStyle" Target="colors1.xml" /><Relationship Id="rId1" Type="http://schemas.microsoft.com/office/2011/relationships/chartStyle" Target="style1.xml" /><Relationship Id="rId4" Type="http://schemas.openxmlformats.org/officeDocument/2006/relationships/chartUserShapes" Target="../drawings/drawing1.xml" 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Comparision Between Test sequences Generated with Different Approaches for SI Protocol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rgbClr val="0D0D0D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'[Book 2.xlsx]Sheet1'!$B$1</c:f>
              <c:strCache>
                <c:ptCount val="1"/>
                <c:pt idx="0">
                  <c:v>TCAD18 Approach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cat>
            <c:numRef>
              <c:f>'[Book 2.xlsx]Sheet1'!$A$2:$A$7</c:f>
              <c:numCache>
                <c:formatCode>General</c:formatCode>
                <c:ptCount val="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</c:numCache>
            </c:numRef>
          </c:cat>
          <c:val>
            <c:numRef>
              <c:f>'[Book 2.xlsx]Sheet1'!$B$2:$B$7</c:f>
              <c:numCache>
                <c:formatCode>General</c:formatCode>
                <c:ptCount val="6"/>
                <c:pt idx="0">
                  <c:v>24</c:v>
                </c:pt>
                <c:pt idx="1">
                  <c:v>64</c:v>
                </c:pt>
                <c:pt idx="2">
                  <c:v>160</c:v>
                </c:pt>
                <c:pt idx="3">
                  <c:v>384</c:v>
                </c:pt>
                <c:pt idx="4">
                  <c:v>896</c:v>
                </c:pt>
                <c:pt idx="5">
                  <c:v>2048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FC-4666-88D2-449CA875BE1E}"/>
            </c:ext>
          </c:extLst>
        </c:ser>
        <c:ser>
          <c:idx val="1"/>
          <c:order val="1"/>
          <c:tx>
            <c:strRef>
              <c:f>'[Book 2.xlsx]Sheet1'!$C$1</c:f>
              <c:strCache>
                <c:ptCount val="1"/>
                <c:pt idx="0">
                  <c:v>Our Approach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numRef>
              <c:f>'[Book 2.xlsx]Sheet1'!$A$2:$A$7</c:f>
              <c:numCache>
                <c:formatCode>General</c:formatCode>
                <c:ptCount val="6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</c:numCache>
            </c:numRef>
          </c:cat>
          <c:val>
            <c:numRef>
              <c:f>'[Book 2.xlsx]Sheet1'!$C$2:$C$7</c:f>
              <c:numCache>
                <c:formatCode>General</c:formatCode>
                <c:ptCount val="6"/>
                <c:pt idx="0">
                  <c:v>18</c:v>
                </c:pt>
                <c:pt idx="1">
                  <c:v>41</c:v>
                </c:pt>
                <c:pt idx="2">
                  <c:v>94</c:v>
                </c:pt>
                <c:pt idx="3">
                  <c:v>215</c:v>
                </c:pt>
                <c:pt idx="4">
                  <c:v>488</c:v>
                </c:pt>
                <c:pt idx="5">
                  <c:v>1097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5FC-4666-88D2-449CA875BE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6"/>
        <c:overlap val="-27"/>
        <c:axId val="1188389159"/>
        <c:axId val="1188374759"/>
      </c:barChart>
      <c:catAx>
        <c:axId val="118838915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Cores</a:t>
                </a:r>
              </a:p>
            </c:rich>
          </c:tx>
          <c:layout>
            <c:manualLayout>
              <c:xMode val="edge"/>
              <c:yMode val="edge"/>
              <c:x val="0.42536811432373162"/>
              <c:y val="0.9421283175437263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rgbClr val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8374759"/>
        <c:crosses val="autoZero"/>
        <c:auto val="1"/>
        <c:lblAlgn val="ctr"/>
        <c:lblOffset val="100"/>
        <c:noMultiLvlLbl val="0"/>
      </c:catAx>
      <c:valAx>
        <c:axId val="1188374759"/>
        <c:scaling>
          <c:logBase val="2"/>
          <c:orientation val="minMax"/>
          <c:max val="2100"/>
          <c:min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Test Sequences</a:t>
                </a:r>
              </a:p>
            </c:rich>
          </c:tx>
          <c:layout>
            <c:manualLayout>
              <c:xMode val="edge"/>
              <c:yMode val="edge"/>
              <c:x val="9.1248449729421297E-2"/>
              <c:y val="0.2940601234788059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88389159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rgbClr val="0D0D0D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</c:dTable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rgbClr val="0D0D0D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0.19692</cdr:x>
      <cdr:y>0.54058</cdr:y>
    </cdr:from>
    <cdr:to>
      <cdr:x>0.31193</cdr:x>
      <cdr:y>0.63274</cdr:y>
    </cdr:to>
    <cdr:sp macro="" textlink="">
      <cdr:nvSpPr>
        <cdr:cNvPr id="2" name="Rectangle 1">
          <a:extLst xmlns:a="http://schemas.openxmlformats.org/drawingml/2006/main">
            <a:ext uri="{FF2B5EF4-FFF2-40B4-BE49-F238E27FC236}">
              <a16:creationId xmlns:a16="http://schemas.microsoft.com/office/drawing/2014/main" id="{3FF9AED5-AA0A-8AEC-1E44-43FD58013494}"/>
            </a:ext>
          </a:extLst>
        </cdr:cNvPr>
        <cdr:cNvSpPr/>
      </cdr:nvSpPr>
      <cdr:spPr>
        <a:xfrm xmlns:a="http://schemas.openxmlformats.org/drawingml/2006/main">
          <a:off x="1281049" y="2513001"/>
          <a:ext cx="748145" cy="42842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prstDash val="lgDash"/>
        </a:ln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0.3276</cdr:x>
      <cdr:y>0.45392</cdr:y>
    </cdr:from>
    <cdr:to>
      <cdr:x>0.44261</cdr:x>
      <cdr:y>0.54608</cdr:y>
    </cdr:to>
    <cdr:sp macro="" textlink="">
      <cdr:nvSpPr>
        <cdr:cNvPr id="3" name="Rectangle 2">
          <a:extLst xmlns:a="http://schemas.openxmlformats.org/drawingml/2006/main">
            <a:ext uri="{FF2B5EF4-FFF2-40B4-BE49-F238E27FC236}">
              <a16:creationId xmlns:a16="http://schemas.microsoft.com/office/drawing/2014/main" id="{4465E3CC-3042-6696-32A6-C9D7AC66DB79}"/>
            </a:ext>
          </a:extLst>
        </cdr:cNvPr>
        <cdr:cNvSpPr/>
      </cdr:nvSpPr>
      <cdr:spPr>
        <a:xfrm xmlns:a="http://schemas.openxmlformats.org/drawingml/2006/main">
          <a:off x="2131150" y="2110153"/>
          <a:ext cx="748145" cy="42842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prstDash val="lgDash"/>
        </a:ln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0.45538</cdr:x>
      <cdr:y>0.38858</cdr:y>
    </cdr:from>
    <cdr:to>
      <cdr:x>0.57039</cdr:x>
      <cdr:y>0.48074</cdr:y>
    </cdr:to>
    <cdr:sp macro="" textlink="">
      <cdr:nvSpPr>
        <cdr:cNvPr id="4" name="Rectangle 3">
          <a:extLst xmlns:a="http://schemas.openxmlformats.org/drawingml/2006/main">
            <a:ext uri="{FF2B5EF4-FFF2-40B4-BE49-F238E27FC236}">
              <a16:creationId xmlns:a16="http://schemas.microsoft.com/office/drawing/2014/main" id="{4465E3CC-3042-6696-32A6-C9D7AC66DB79}"/>
            </a:ext>
          </a:extLst>
        </cdr:cNvPr>
        <cdr:cNvSpPr/>
      </cdr:nvSpPr>
      <cdr:spPr>
        <a:xfrm xmlns:a="http://schemas.openxmlformats.org/drawingml/2006/main">
          <a:off x="2962423" y="1806420"/>
          <a:ext cx="748145" cy="42842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prstDash val="lgDash"/>
        </a:ln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0.58907</cdr:x>
      <cdr:y>0.32455</cdr:y>
    </cdr:from>
    <cdr:to>
      <cdr:x>0.70407</cdr:x>
      <cdr:y>0.4167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id="{4465E3CC-3042-6696-32A6-C9D7AC66DB79}"/>
            </a:ext>
          </a:extLst>
        </cdr:cNvPr>
        <cdr:cNvSpPr/>
      </cdr:nvSpPr>
      <cdr:spPr>
        <a:xfrm xmlns:a="http://schemas.openxmlformats.org/drawingml/2006/main">
          <a:off x="3832062" y="1508724"/>
          <a:ext cx="748145" cy="42842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prstDash val="lgDash"/>
        </a:ln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0.72176</cdr:x>
      <cdr:y>0.26265</cdr:y>
    </cdr:from>
    <cdr:to>
      <cdr:x>0.83677</cdr:x>
      <cdr:y>0.35481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id="{4465E3CC-3042-6696-32A6-C9D7AC66DB79}"/>
            </a:ext>
          </a:extLst>
        </cdr:cNvPr>
        <cdr:cNvSpPr/>
      </cdr:nvSpPr>
      <cdr:spPr>
        <a:xfrm xmlns:a="http://schemas.openxmlformats.org/drawingml/2006/main">
          <a:off x="4695306" y="1220975"/>
          <a:ext cx="748145" cy="42842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prstDash val="lgDash"/>
        </a:ln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0.85157</cdr:x>
      <cdr:y>0.19051</cdr:y>
    </cdr:from>
    <cdr:to>
      <cdr:x>0.96658</cdr:x>
      <cdr:y>0.28267</cdr:y>
    </cdr:to>
    <cdr:sp macro="" textlink="">
      <cdr:nvSpPr>
        <cdr:cNvPr id="7" name="Rectangle 6">
          <a:extLst xmlns:a="http://schemas.openxmlformats.org/drawingml/2006/main">
            <a:ext uri="{FF2B5EF4-FFF2-40B4-BE49-F238E27FC236}">
              <a16:creationId xmlns:a16="http://schemas.microsoft.com/office/drawing/2014/main" id="{4465E3CC-3042-6696-32A6-C9D7AC66DB79}"/>
            </a:ext>
          </a:extLst>
        </cdr:cNvPr>
        <cdr:cNvSpPr/>
      </cdr:nvSpPr>
      <cdr:spPr>
        <a:xfrm xmlns:a="http://schemas.openxmlformats.org/drawingml/2006/main">
          <a:off x="5539761" y="885624"/>
          <a:ext cx="748145" cy="42842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prstDash val="lgDash"/>
        </a:ln>
      </cdr:spPr>
      <cdr:style>
        <a:lnRef xmlns:a="http://schemas.openxmlformats.org/drawingml/2006/main" idx="2">
          <a:schemeClr val="accent1">
            <a:shade val="15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 /><Relationship Id="rId1" Type="http://schemas.openxmlformats.org/officeDocument/2006/relationships/notesMaster" Target="../notesMasters/notesMaster1.xml" 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 /><Relationship Id="rId1" Type="http://schemas.openxmlformats.org/officeDocument/2006/relationships/notesMaster" Target="../notesMasters/notesMaster1.xml" 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 /><Relationship Id="rId1" Type="http://schemas.openxmlformats.org/officeDocument/2006/relationships/notesMaster" Target="../notesMasters/notesMaster1.xml" 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 /><Relationship Id="rId1" Type="http://schemas.openxmlformats.org/officeDocument/2006/relationships/notesMaster" Target="../notesMasters/notesMaster1.xml" 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 /><Relationship Id="rId1" Type="http://schemas.openxmlformats.org/officeDocument/2006/relationships/notesMaster" Target="../notesMasters/notesMaster1.xml" 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 /><Relationship Id="rId1" Type="http://schemas.openxmlformats.org/officeDocument/2006/relationships/notesMaster" Target="../notesMasters/notesMaster1.xml" 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 /><Relationship Id="rId1" Type="http://schemas.openxmlformats.org/officeDocument/2006/relationships/notesMaster" Target="../notesMasters/notesMaster1.xml" 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 /><Relationship Id="rId1" Type="http://schemas.openxmlformats.org/officeDocument/2006/relationships/notesMaster" Target="../notesMasters/notesMaster1.xml" 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 /><Relationship Id="rId1" Type="http://schemas.openxmlformats.org/officeDocument/2006/relationships/notesMaster" Target="../notesMasters/notesMaster1.xml" 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 /><Relationship Id="rId1" Type="http://schemas.openxmlformats.org/officeDocument/2006/relationships/notesMaster" Target="../notesMasters/notesMaster1.xml" 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 /><Relationship Id="rId1" Type="http://schemas.openxmlformats.org/officeDocument/2006/relationships/notesMaster" Target="../notesMasters/notesMaster1.xml" 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 /><Relationship Id="rId1" Type="http://schemas.openxmlformats.org/officeDocument/2006/relationships/notesMaster" Target="../notesMasters/notesMaster1.xml" 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 /><Relationship Id="rId1" Type="http://schemas.openxmlformats.org/officeDocument/2006/relationships/notesMaster" Target="../notesMasters/notesMaster1.xml" 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 /><Relationship Id="rId1" Type="http://schemas.openxmlformats.org/officeDocument/2006/relationships/notesMaster" Target="../notesMasters/notesMaster1.xml" 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 /><Relationship Id="rId1" Type="http://schemas.openxmlformats.org/officeDocument/2006/relationships/notesMaster" Target="../notesMasters/notesMaster1.xml" 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 /><Relationship Id="rId1" Type="http://schemas.openxmlformats.org/officeDocument/2006/relationships/notesMaster" Target="../notesMasters/notesMaster1.xml" 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 /><Relationship Id="rId1" Type="http://schemas.openxmlformats.org/officeDocument/2006/relationships/notesMaster" Target="../notesMasters/notesMaster1.xml" 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 /><Relationship Id="rId1" Type="http://schemas.openxmlformats.org/officeDocument/2006/relationships/notesMaster" Target="../notesMasters/notesMaster1.xml" 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 /><Relationship Id="rId1" Type="http://schemas.openxmlformats.org/officeDocument/2006/relationships/notesMaster" Target="../notesMasters/notesMaster1.xml" 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 /><Relationship Id="rId1" Type="http://schemas.openxmlformats.org/officeDocument/2006/relationships/notesMaster" Target="../notesMasters/notesMaster1.xml" 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 /><Relationship Id="rId1" Type="http://schemas.openxmlformats.org/officeDocument/2006/relationships/notesMaster" Target="../notesMasters/notesMaster1.xml" 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 /><Relationship Id="rId1" Type="http://schemas.openxmlformats.org/officeDocument/2006/relationships/notesMaster" Target="../notesMasters/notesMaster1.xml" 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 /><Relationship Id="rId1" Type="http://schemas.openxmlformats.org/officeDocument/2006/relationships/notesMaster" Target="../notesMasters/notesMaster1.xml" 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 /><Relationship Id="rId1" Type="http://schemas.openxmlformats.org/officeDocument/2006/relationships/notesMaster" Target="../notesMasters/notesMaster1.xml" 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 /><Relationship Id="rId1" Type="http://schemas.openxmlformats.org/officeDocument/2006/relationships/notesMaster" Target="../notesMasters/notesMaster1.xml" 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 /><Relationship Id="rId1" Type="http://schemas.openxmlformats.org/officeDocument/2006/relationships/notesMaster" Target="../notesMasters/notesMaster1.xml" 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 /><Relationship Id="rId1" Type="http://schemas.openxmlformats.org/officeDocument/2006/relationships/notesMaster" Target="../notesMasters/notesMaster1.xml" 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 /><Relationship Id="rId1" Type="http://schemas.openxmlformats.org/officeDocument/2006/relationships/notesMaster" Target="../notesMasters/notesMaster1.xml" 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 /><Relationship Id="rId1" Type="http://schemas.openxmlformats.org/officeDocument/2006/relationships/notesMaster" Target="../notesMasters/notesMaster1.xml" 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 /><Relationship Id="rId1" Type="http://schemas.openxmlformats.org/officeDocument/2006/relationships/notesMaster" Target="../notesMasters/notesMaster1.xml" 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 /><Relationship Id="rId1" Type="http://schemas.openxmlformats.org/officeDocument/2006/relationships/notesMaster" Target="../notesMasters/notesMaster1.xml" 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 /><Relationship Id="rId1" Type="http://schemas.openxmlformats.org/officeDocument/2006/relationships/notesMaster" Target="../notesMasters/notesMaster1.xml" 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 /><Relationship Id="rId1" Type="http://schemas.openxmlformats.org/officeDocument/2006/relationships/notesMaster" Target="../notesMasters/notesMaster1.xml" 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 /><Relationship Id="rId1" Type="http://schemas.openxmlformats.org/officeDocument/2006/relationships/notesMaster" Target="../notesMasters/notesMaster1.xml" 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 /><Relationship Id="rId1" Type="http://schemas.openxmlformats.org/officeDocument/2006/relationships/notesMaster" Target="../notesMasters/notesMaster1.xml" 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 /><Relationship Id="rId1" Type="http://schemas.openxmlformats.org/officeDocument/2006/relationships/notesMaster" Target="../notesMasters/notesMaster1.xml" 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 /><Relationship Id="rId1" Type="http://schemas.openxmlformats.org/officeDocument/2006/relationships/notesMaster" Target="../notesMasters/notesMaster1.xml" 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 /><Relationship Id="rId1" Type="http://schemas.openxmlformats.org/officeDocument/2006/relationships/notesMaster" Target="../notesMasters/notesMaster1.xml" 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Google Shape;247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Google Shape;255;g2547c0dce6b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g2547c0dce6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3" name="Google Shape;26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1" name="Google Shape;30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5" name="Google Shape;375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5" name="Google Shape;385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" name="Google Shape;450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51" name="Google Shape;451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oogle Shape;495;p1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6" name="Google Shape;496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p1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8" name="Google Shape;538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" name="Google Shape;555;p1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6" name="Google Shape;556;p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" name="Google Shape;612;p2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3" name="Google Shape;613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" name="Google Shape;702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3" name="Google Shape;703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8" name="Google Shape;708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09" name="Google Shape;709;p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0" name="Google Shape;710;p2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23</a:t>
            </a:fld>
            <a:endParaRPr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4" name="Google Shape;754;p2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5" name="Google Shape;755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" name="Google Shape;808;p2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9" name="Google Shape;809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" name="Google Shape;899;p2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0" name="Google Shape;900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7" name="Google Shape;907;p2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8" name="Google Shape;908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0" name="Google Shape;960;p2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1" name="Google Shape;961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2" name="Google Shape;1002;p2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3" name="Google Shape;1003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Google Shape;1033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034" name="Google Shape;1034;p2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5" name="Google Shape;1035;p29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30</a:t>
            </a:fld>
            <a:endParaRPr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" name="Google Shape;1050;p3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1" name="Google Shape;1051;p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" name="Google Shape;1057;p3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8" name="Google Shape;1058;p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" name="Google Shape;1064;p3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5" name="Google Shape;1065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Google Shape;1074;p3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5" name="Google Shape;1075;p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4" name="Google Shape;1084;p3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5" name="Google Shape;1085;p3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Google Shape;1094;p3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5" name="Google Shape;1095;p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Google Shape;1101;p3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2" name="Google Shape;1102;p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Google Shape;1109;p3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0" name="Google Shape;1110;p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" name="Google Shape;1116;p3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7" name="Google Shape;1117;p3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3" name="Google Shape;1123;p3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4" name="Google Shape;1124;p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5" name="Google Shape;185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i</a:t>
            </a:r>
            <a:endParaRPr/>
          </a:p>
        </p:txBody>
      </p:sp>
      <p:sp>
        <p:nvSpPr>
          <p:cNvPr id="186" name="Google Shape;186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6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5" name="Google Shape;235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9" name="Google Shape;19;p4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4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 dir="ou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52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6" name="Google Shape;76;p5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5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5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 dir="ou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53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53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5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5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5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 dir="ou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4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4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4" name="Google Shape;94;p4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5" name="Google Shape;95;p4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 dir="ou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4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 dir="ou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4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4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 dir="ou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4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4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46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4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4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4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 dir="ou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4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4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4" name="Google Shape;44;p4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4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4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4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4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 dir="ou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4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4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4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4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 dir="ou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4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4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4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 dir="ou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5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50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2" name="Google Shape;62;p50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3" name="Google Shape;63;p5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5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5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 dir="ou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5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5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5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0" name="Google Shape;70;p5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5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5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 dir="ou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 /><Relationship Id="rId1" Type="http://schemas.openxmlformats.org/officeDocument/2006/relationships/slideLayout" Target="../slideLayouts/slideLayout12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4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4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4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4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4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5" name="Google Shape;15;p40"/>
          <p:cNvSpPr txBox="1"/>
          <p:nvPr/>
        </p:nvSpPr>
        <p:spPr>
          <a:xfrm>
            <a:off x="11437938" y="6380480"/>
            <a:ext cx="420687" cy="1219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restricted</a:t>
            </a: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800">
        <p14:flythrough dir="ou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4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7" name="Google Shape;87;p4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8" name="Google Shape;88;p4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9" name="Google Shape;89;p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0" name="Google Shape;90;p4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spd="slow" p14:dur="800">
        <p14:flythrough dir="ou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10.xml" /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11.xml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12.xml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13.xml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14.xml" /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15.xml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16.xml" /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17.xml" /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18.xml" /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19.xm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2.xml" /><Relationship Id="rId1" Type="http://schemas.openxmlformats.org/officeDocument/2006/relationships/slideLayout" Target="../slideLayouts/slideLayout2.xml" 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20.xml" /><Relationship Id="rId1" Type="http://schemas.openxmlformats.org/officeDocument/2006/relationships/slideLayout" Target="../slideLayouts/slideLayout2.xml" 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21.xml" /><Relationship Id="rId1" Type="http://schemas.openxmlformats.org/officeDocument/2006/relationships/slideLayout" Target="../slideLayouts/slideLayout12.xml" 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22.xml" /><Relationship Id="rId1" Type="http://schemas.openxmlformats.org/officeDocument/2006/relationships/slideLayout" Target="../slideLayouts/slideLayout12.xml" 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23.xml" /><Relationship Id="rId1" Type="http://schemas.openxmlformats.org/officeDocument/2006/relationships/slideLayout" Target="../slideLayouts/slideLayout2.xml" 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24.xml" /><Relationship Id="rId1" Type="http://schemas.openxmlformats.org/officeDocument/2006/relationships/slideLayout" Target="../slideLayouts/slideLayout2.xml" 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25.xml" /><Relationship Id="rId1" Type="http://schemas.openxmlformats.org/officeDocument/2006/relationships/slideLayout" Target="../slideLayouts/slideLayout2.xml" 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26.xml" /><Relationship Id="rId1" Type="http://schemas.openxmlformats.org/officeDocument/2006/relationships/slideLayout" Target="../slideLayouts/slideLayout2.xml" 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27.xml" /><Relationship Id="rId1" Type="http://schemas.openxmlformats.org/officeDocument/2006/relationships/slideLayout" Target="../slideLayouts/slideLayout2.xml" 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28.xml" /><Relationship Id="rId1" Type="http://schemas.openxmlformats.org/officeDocument/2006/relationships/slideLayout" Target="../slideLayouts/slideLayout2.xml" 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29.xml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3.xml" /><Relationship Id="rId1" Type="http://schemas.openxmlformats.org/officeDocument/2006/relationships/slideLayout" Target="../slideLayouts/slideLayout2.xml" 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30.xml" /><Relationship Id="rId1" Type="http://schemas.openxmlformats.org/officeDocument/2006/relationships/slideLayout" Target="../slideLayouts/slideLayout2.xml" 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31.xml" /><Relationship Id="rId1" Type="http://schemas.openxmlformats.org/officeDocument/2006/relationships/slideLayout" Target="../slideLayouts/slideLayout2.xml" 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32.xml" /><Relationship Id="rId1" Type="http://schemas.openxmlformats.org/officeDocument/2006/relationships/slideLayout" Target="../slideLayouts/slideLayout2.xml" 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 /><Relationship Id="rId2" Type="http://schemas.openxmlformats.org/officeDocument/2006/relationships/notesSlide" Target="../notesSlides/notesSlide33.xml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1.png" 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 /><Relationship Id="rId2" Type="http://schemas.openxmlformats.org/officeDocument/2006/relationships/notesSlide" Target="../notesSlides/notesSlide34.xml" /><Relationship Id="rId1" Type="http://schemas.openxmlformats.org/officeDocument/2006/relationships/slideLayout" Target="../slideLayouts/slideLayout2.xml" /><Relationship Id="rId5" Type="http://schemas.openxmlformats.org/officeDocument/2006/relationships/image" Target="../media/image1.png" /><Relationship Id="rId4" Type="http://schemas.openxmlformats.org/officeDocument/2006/relationships/image" Target="../media/image3.png" 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 /><Relationship Id="rId2" Type="http://schemas.openxmlformats.org/officeDocument/2006/relationships/notesSlide" Target="../notesSlides/notesSlide35.xml" /><Relationship Id="rId1" Type="http://schemas.openxmlformats.org/officeDocument/2006/relationships/slideLayout" Target="../slideLayouts/slideLayout2.xml" /><Relationship Id="rId5" Type="http://schemas.openxmlformats.org/officeDocument/2006/relationships/image" Target="../media/image1.png" /><Relationship Id="rId4" Type="http://schemas.openxmlformats.org/officeDocument/2006/relationships/image" Target="../media/image5.png" 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36.xml" /><Relationship Id="rId1" Type="http://schemas.openxmlformats.org/officeDocument/2006/relationships/slideLayout" Target="../slideLayouts/slideLayout2.xml" 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37.xml" /><Relationship Id="rId1" Type="http://schemas.openxmlformats.org/officeDocument/2006/relationships/slideLayout" Target="../slideLayouts/slideLayout2.xml" 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38.xml" /><Relationship Id="rId1" Type="http://schemas.openxmlformats.org/officeDocument/2006/relationships/slideLayout" Target="../slideLayouts/slideLayout2.xml" 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39.xml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4.xml" /><Relationship Id="rId1" Type="http://schemas.openxmlformats.org/officeDocument/2006/relationships/slideLayout" Target="../slideLayouts/slideLayout2.xml" 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40.xml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5.xml" /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6.xml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7.xml" /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8.xml" /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 /><Relationship Id="rId2" Type="http://schemas.openxmlformats.org/officeDocument/2006/relationships/notesSlide" Target="../notesSlides/notesSlide9.xml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lang="en-US" sz="4000"/>
              <a:t>A framework for Directed Test Generation and Validation for Cache Coherence Protocol Implementations</a:t>
            </a:r>
            <a:endParaRPr/>
          </a:p>
        </p:txBody>
      </p:sp>
      <p:sp>
        <p:nvSpPr>
          <p:cNvPr id="102" name="Google Shape;102;p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Abhinaba Chakraborty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Indian Statistical Institute, Kolkata</a:t>
            </a:r>
            <a:endParaRPr/>
          </a:p>
          <a:p>
            <a:pPr marL="0" lvl="0" indent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/>
              <a:t>Master's thesis presentation</a:t>
            </a:r>
            <a:endParaRPr/>
          </a:p>
        </p:txBody>
      </p:sp>
      <p:pic>
        <p:nvPicPr>
          <p:cNvPr id="103" name="Google Shape;103;p1"/>
          <p:cNvPicPr preferRelativeResize="0"/>
          <p:nvPr/>
        </p:nvPicPr>
        <p:blipFill rotWithShape="1">
          <a:blip r:embed="rId3">
            <a:alphaModFix/>
          </a:blip>
          <a:srcRect l="-203125" t="-203125" r="-203125" b="-203125"/>
          <a:stretch/>
        </p:blipFill>
        <p:spPr>
          <a:xfrm>
            <a:off x="10052304" y="4718304"/>
            <a:ext cx="2057400" cy="2057400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14690">
        <p14:flythrough dir="ou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oogle Shape;250;p10"/>
          <p:cNvSpPr txBox="1">
            <a:spLocks noGrp="1"/>
          </p:cNvSpPr>
          <p:nvPr>
            <p:ph type="title"/>
          </p:nvPr>
        </p:nvSpPr>
        <p:spPr>
          <a:xfrm>
            <a:off x="4313" y="5691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</a:pPr>
            <a:r>
              <a:rPr lang="en-US" sz="7200"/>
              <a:t>Outline</a:t>
            </a:r>
            <a:endParaRPr sz="7200"/>
          </a:p>
        </p:txBody>
      </p:sp>
      <p:sp>
        <p:nvSpPr>
          <p:cNvPr id="251" name="Google Shape;251;p10"/>
          <p:cNvSpPr txBox="1">
            <a:spLocks noGrp="1"/>
          </p:cNvSpPr>
          <p:nvPr>
            <p:ph type="body" idx="1"/>
          </p:nvPr>
        </p:nvSpPr>
        <p:spPr>
          <a:xfrm>
            <a:off x="163971" y="1408365"/>
            <a:ext cx="10515600" cy="182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en-US"/>
              <a:t> Introduction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en-US"/>
              <a:t> Related Work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</a:pPr>
            <a:r>
              <a:rPr lang="en-US"/>
              <a:t> </a:t>
            </a:r>
            <a:r>
              <a:rPr lang="en-US" sz="2800"/>
              <a:t>Verifying Cache Coherence Protocols in Single Level Cache Hierarchy</a:t>
            </a:r>
            <a:endParaRPr/>
          </a:p>
        </p:txBody>
      </p:sp>
      <p:sp>
        <p:nvSpPr>
          <p:cNvPr id="252" name="Google Shape;252;p10"/>
          <p:cNvSpPr txBox="1"/>
          <p:nvPr/>
        </p:nvSpPr>
        <p:spPr>
          <a:xfrm>
            <a:off x="352879" y="2951857"/>
            <a:ext cx="12151500" cy="9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-177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Verifying Cache Coherence Protocols in Multi Level Hierarchy</a:t>
            </a:r>
            <a:endParaRPr/>
          </a:p>
          <a:p>
            <a:pPr marL="0" marR="0" lvl="0" indent="-177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Conclusions &amp; Future Work</a:t>
            </a:r>
            <a:endParaRPr/>
          </a:p>
        </p:txBody>
      </p:sp>
      <p:pic>
        <p:nvPicPr>
          <p:cNvPr id="253" name="Google Shape;253;p10"/>
          <p:cNvPicPr preferRelativeResize="0"/>
          <p:nvPr/>
        </p:nvPicPr>
        <p:blipFill rotWithShape="1">
          <a:blip r:embed="rId3">
            <a:alphaModFix/>
          </a:blip>
          <a:srcRect l="-203125" t="-203125" r="-203125" b="-203125"/>
          <a:stretch/>
        </p:blipFill>
        <p:spPr>
          <a:xfrm>
            <a:off x="10052304" y="4718304"/>
            <a:ext cx="2057400" cy="2057400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2441">
        <p14:flythrough dir="ou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2547c0dce6b_0_0"/>
          <p:cNvSpPr txBox="1">
            <a:spLocks noGrp="1"/>
          </p:cNvSpPr>
          <p:nvPr>
            <p:ph type="title"/>
          </p:nvPr>
        </p:nvSpPr>
        <p:spPr>
          <a:xfrm>
            <a:off x="4313" y="5691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</a:pPr>
            <a:r>
              <a:rPr lang="en-US" sz="7200"/>
              <a:t>Our contributions</a:t>
            </a:r>
            <a:endParaRPr sz="7200"/>
          </a:p>
        </p:txBody>
      </p:sp>
      <p:sp>
        <p:nvSpPr>
          <p:cNvPr id="259" name="Google Shape;259;g2547c0dce6b_0_0"/>
          <p:cNvSpPr txBox="1">
            <a:spLocks noGrp="1"/>
          </p:cNvSpPr>
          <p:nvPr>
            <p:ph type="body" idx="1"/>
          </p:nvPr>
        </p:nvSpPr>
        <p:spPr>
          <a:xfrm>
            <a:off x="121321" y="1792315"/>
            <a:ext cx="10515600" cy="182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1082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20"/>
              <a:buFont typeface="Noto Sans Symbols"/>
              <a:buChar char="✔"/>
            </a:pPr>
            <a:r>
              <a:rPr lang="en-US" sz="2520"/>
              <a:t>A framework for cache coherence verification for a single level cache</a:t>
            </a:r>
            <a:endParaRPr sz="2520"/>
          </a:p>
          <a:p>
            <a:pPr marL="22860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440"/>
              <a:buNone/>
            </a:pPr>
            <a:endParaRPr sz="2520"/>
          </a:p>
          <a:p>
            <a:pPr marL="228600" lvl="0" indent="-21082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520"/>
              <a:buFont typeface="Noto Sans Symbols"/>
              <a:buChar char="✔"/>
            </a:pPr>
            <a:r>
              <a:rPr lang="en-US" sz="2520"/>
              <a:t>A framework for cache coherence verification for a multi-level cache</a:t>
            </a:r>
            <a:endParaRPr sz="2520"/>
          </a:p>
          <a:p>
            <a:pPr marL="22860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440"/>
              <a:buNone/>
            </a:pPr>
            <a:endParaRPr sz="2520"/>
          </a:p>
          <a:p>
            <a:pPr marL="228600" lvl="0" indent="-18542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120"/>
              <a:buChar char="✔"/>
            </a:pPr>
            <a:r>
              <a:rPr lang="en-US" sz="2520"/>
              <a:t>Integration within the test generation framework at IMEC</a:t>
            </a:r>
            <a:endParaRPr sz="2520"/>
          </a:p>
          <a:p>
            <a:pPr marL="22860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440"/>
              <a:buNone/>
            </a:pPr>
            <a:endParaRPr sz="2520"/>
          </a:p>
          <a:p>
            <a:pPr marL="228600" lvl="0" indent="-18542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120"/>
              <a:buChar char="✔"/>
            </a:pPr>
            <a:r>
              <a:rPr lang="en-US" sz="2520"/>
              <a:t>Experimental Results</a:t>
            </a:r>
            <a:endParaRPr sz="2520"/>
          </a:p>
        </p:txBody>
      </p:sp>
      <p:pic>
        <p:nvPicPr>
          <p:cNvPr id="260" name="Google Shape;260;g2547c0dce6b_0_0"/>
          <p:cNvPicPr preferRelativeResize="0"/>
          <p:nvPr/>
        </p:nvPicPr>
        <p:blipFill rotWithShape="1">
          <a:blip r:embed="rId3">
            <a:alphaModFix/>
          </a:blip>
          <a:srcRect l="-203139" t="-203139" r="-203189" b="-203189"/>
          <a:stretch/>
        </p:blipFill>
        <p:spPr>
          <a:xfrm>
            <a:off x="10052304" y="4718304"/>
            <a:ext cx="2057400" cy="2057400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5" name="Google Shape;265;p11"/>
          <p:cNvGrpSpPr/>
          <p:nvPr/>
        </p:nvGrpSpPr>
        <p:grpSpPr>
          <a:xfrm>
            <a:off x="4935386" y="1256399"/>
            <a:ext cx="4025660" cy="4376378"/>
            <a:chOff x="4935386" y="1256399"/>
            <a:chExt cx="4025660" cy="4376378"/>
          </a:xfrm>
        </p:grpSpPr>
        <p:sp>
          <p:nvSpPr>
            <p:cNvPr id="266" name="Google Shape;266;p11"/>
            <p:cNvSpPr/>
            <p:nvPr/>
          </p:nvSpPr>
          <p:spPr>
            <a:xfrm>
              <a:off x="4935386" y="1256399"/>
              <a:ext cx="4025660" cy="3651849"/>
            </a:xfrm>
            <a:prstGeom prst="ellipse">
              <a:avLst/>
            </a:prstGeom>
            <a:solidFill>
              <a:schemeClr val="lt1"/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7" name="Google Shape;267;p11"/>
            <p:cNvSpPr txBox="1"/>
            <p:nvPr/>
          </p:nvSpPr>
          <p:spPr>
            <a:xfrm>
              <a:off x="5983110" y="5263445"/>
              <a:ext cx="1919112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rgbClr val="C00000"/>
                  </a:solidFill>
                  <a:latin typeface="Calibri"/>
                  <a:ea typeface="Calibri"/>
                  <a:cs typeface="Calibri"/>
                  <a:sym typeface="Calibri"/>
                </a:rPr>
                <a:t>Directed Tests</a:t>
              </a:r>
              <a:endParaRPr sz="1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68" name="Google Shape;268;p11"/>
          <p:cNvGrpSpPr/>
          <p:nvPr/>
        </p:nvGrpSpPr>
        <p:grpSpPr>
          <a:xfrm>
            <a:off x="285170" y="1232114"/>
            <a:ext cx="4025660" cy="4372440"/>
            <a:chOff x="285170" y="1232114"/>
            <a:chExt cx="4025660" cy="4372440"/>
          </a:xfrm>
        </p:grpSpPr>
        <p:sp>
          <p:nvSpPr>
            <p:cNvPr id="269" name="Google Shape;269;p11"/>
            <p:cNvSpPr/>
            <p:nvPr/>
          </p:nvSpPr>
          <p:spPr>
            <a:xfrm>
              <a:off x="285170" y="1232114"/>
              <a:ext cx="4025660" cy="3651849"/>
            </a:xfrm>
            <a:prstGeom prst="ellipse">
              <a:avLst/>
            </a:prstGeom>
            <a:solidFill>
              <a:schemeClr val="lt1"/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70" name="Google Shape;270;p11"/>
            <p:cNvSpPr txBox="1"/>
            <p:nvPr/>
          </p:nvSpPr>
          <p:spPr>
            <a:xfrm>
              <a:off x="1255888" y="5235222"/>
              <a:ext cx="1919112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rgbClr val="C00000"/>
                  </a:solidFill>
                  <a:latin typeface="Calibri"/>
                  <a:ea typeface="Calibri"/>
                  <a:cs typeface="Calibri"/>
                  <a:sym typeface="Calibri"/>
                </a:rPr>
                <a:t>Random Tests</a:t>
              </a:r>
              <a:endParaRPr sz="18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71" name="Google Shape;271;p11"/>
          <p:cNvSpPr txBox="1">
            <a:spLocks noGrp="1"/>
          </p:cNvSpPr>
          <p:nvPr>
            <p:ph type="title"/>
          </p:nvPr>
        </p:nvSpPr>
        <p:spPr>
          <a:xfrm>
            <a:off x="4313" y="5692"/>
            <a:ext cx="10515600" cy="584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Why Directed Tests?</a:t>
            </a:r>
            <a:endParaRPr/>
          </a:p>
        </p:txBody>
      </p:sp>
      <p:grpSp>
        <p:nvGrpSpPr>
          <p:cNvPr id="272" name="Google Shape;272;p11"/>
          <p:cNvGrpSpPr/>
          <p:nvPr/>
        </p:nvGrpSpPr>
        <p:grpSpPr>
          <a:xfrm>
            <a:off x="1250245" y="1786467"/>
            <a:ext cx="1547002" cy="1949570"/>
            <a:chOff x="1828800" y="2209801"/>
            <a:chExt cx="1547002" cy="1949570"/>
          </a:xfrm>
        </p:grpSpPr>
        <p:grpSp>
          <p:nvGrpSpPr>
            <p:cNvPr id="273" name="Google Shape;273;p11"/>
            <p:cNvGrpSpPr/>
            <p:nvPr/>
          </p:nvGrpSpPr>
          <p:grpSpPr>
            <a:xfrm>
              <a:off x="1828800" y="2209801"/>
              <a:ext cx="1547002" cy="1949570"/>
              <a:chOff x="1828800" y="2209801"/>
              <a:chExt cx="1547002" cy="1949570"/>
            </a:xfrm>
          </p:grpSpPr>
          <p:cxnSp>
            <p:nvCxnSpPr>
              <p:cNvPr id="274" name="Google Shape;274;p11"/>
              <p:cNvCxnSpPr/>
              <p:nvPr/>
            </p:nvCxnSpPr>
            <p:spPr>
              <a:xfrm flipH="1">
                <a:off x="2081842" y="2209801"/>
                <a:ext cx="623977" cy="411193"/>
              </a:xfrm>
              <a:prstGeom prst="straightConnector1">
                <a:avLst/>
              </a:prstGeom>
              <a:noFill/>
              <a:ln w="28575" cap="flat" cmpd="sng">
                <a:solidFill>
                  <a:srgbClr val="FF0000"/>
                </a:solidFill>
                <a:prstDash val="solid"/>
                <a:miter lim="800000"/>
                <a:headEnd type="none" w="sm" len="sm"/>
                <a:tailEnd type="triangle" w="med" len="med"/>
              </a:ln>
            </p:spPr>
          </p:cxnSp>
          <p:cxnSp>
            <p:nvCxnSpPr>
              <p:cNvPr id="275" name="Google Shape;275;p11"/>
              <p:cNvCxnSpPr/>
              <p:nvPr/>
            </p:nvCxnSpPr>
            <p:spPr>
              <a:xfrm flipH="1">
                <a:off x="1837426" y="2554857"/>
                <a:ext cx="293298" cy="396816"/>
              </a:xfrm>
              <a:prstGeom prst="straightConnector1">
                <a:avLst/>
              </a:prstGeom>
              <a:noFill/>
              <a:ln w="28575" cap="flat" cmpd="sng">
                <a:solidFill>
                  <a:srgbClr val="FF0000"/>
                </a:solidFill>
                <a:prstDash val="solid"/>
                <a:miter lim="800000"/>
                <a:headEnd type="none" w="sm" len="sm"/>
                <a:tailEnd type="triangle" w="med" len="med"/>
              </a:ln>
            </p:spPr>
          </p:cxnSp>
          <p:cxnSp>
            <p:nvCxnSpPr>
              <p:cNvPr id="276" name="Google Shape;276;p11"/>
              <p:cNvCxnSpPr/>
              <p:nvPr/>
            </p:nvCxnSpPr>
            <p:spPr>
              <a:xfrm>
                <a:off x="1828800" y="2914290"/>
                <a:ext cx="296172" cy="324929"/>
              </a:xfrm>
              <a:prstGeom prst="straightConnector1">
                <a:avLst/>
              </a:prstGeom>
              <a:noFill/>
              <a:ln w="28575" cap="flat" cmpd="sng">
                <a:solidFill>
                  <a:srgbClr val="FF0000"/>
                </a:solidFill>
                <a:prstDash val="solid"/>
                <a:miter lim="800000"/>
                <a:headEnd type="none" w="sm" len="sm"/>
                <a:tailEnd type="triangle" w="med" len="med"/>
              </a:ln>
            </p:spPr>
          </p:cxnSp>
          <p:cxnSp>
            <p:nvCxnSpPr>
              <p:cNvPr id="277" name="Google Shape;277;p11"/>
              <p:cNvCxnSpPr/>
              <p:nvPr/>
            </p:nvCxnSpPr>
            <p:spPr>
              <a:xfrm>
                <a:off x="2101970" y="3201837"/>
                <a:ext cx="411191" cy="94893"/>
              </a:xfrm>
              <a:prstGeom prst="straightConnector1">
                <a:avLst/>
              </a:prstGeom>
              <a:noFill/>
              <a:ln w="28575" cap="flat" cmpd="sng">
                <a:solidFill>
                  <a:srgbClr val="FF0000"/>
                </a:solidFill>
                <a:prstDash val="solid"/>
                <a:miter lim="800000"/>
                <a:headEnd type="none" w="sm" len="sm"/>
                <a:tailEnd type="triangle" w="med" len="med"/>
              </a:ln>
            </p:spPr>
          </p:cxnSp>
          <p:cxnSp>
            <p:nvCxnSpPr>
              <p:cNvPr id="278" name="Google Shape;278;p11"/>
              <p:cNvCxnSpPr/>
              <p:nvPr/>
            </p:nvCxnSpPr>
            <p:spPr>
              <a:xfrm rot="10800000" flipH="1">
                <a:off x="2490157" y="3081070"/>
                <a:ext cx="368059" cy="221409"/>
              </a:xfrm>
              <a:prstGeom prst="straightConnector1">
                <a:avLst/>
              </a:prstGeom>
              <a:noFill/>
              <a:ln w="28575" cap="flat" cmpd="sng">
                <a:solidFill>
                  <a:srgbClr val="FF0000"/>
                </a:solidFill>
                <a:prstDash val="solid"/>
                <a:miter lim="800000"/>
                <a:headEnd type="none" w="sm" len="sm"/>
                <a:tailEnd type="triangle" w="med" len="med"/>
              </a:ln>
            </p:spPr>
          </p:cxnSp>
          <p:cxnSp>
            <p:nvCxnSpPr>
              <p:cNvPr id="279" name="Google Shape;279;p11"/>
              <p:cNvCxnSpPr/>
              <p:nvPr/>
            </p:nvCxnSpPr>
            <p:spPr>
              <a:xfrm flipH="1">
                <a:off x="2326257" y="3719421"/>
                <a:ext cx="638354" cy="51761"/>
              </a:xfrm>
              <a:prstGeom prst="straightConnector1">
                <a:avLst/>
              </a:prstGeom>
              <a:noFill/>
              <a:ln w="28575" cap="flat" cmpd="sng">
                <a:solidFill>
                  <a:srgbClr val="FF0000"/>
                </a:solidFill>
                <a:prstDash val="solid"/>
                <a:miter lim="800000"/>
                <a:headEnd type="none" w="sm" len="sm"/>
                <a:tailEnd type="triangle" w="med" len="med"/>
              </a:ln>
            </p:spPr>
          </p:cxnSp>
          <p:cxnSp>
            <p:nvCxnSpPr>
              <p:cNvPr id="280" name="Google Shape;280;p11"/>
              <p:cNvCxnSpPr/>
              <p:nvPr/>
            </p:nvCxnSpPr>
            <p:spPr>
              <a:xfrm rot="10800000" flipH="1">
                <a:off x="2353368" y="3023561"/>
                <a:ext cx="96842" cy="741355"/>
              </a:xfrm>
              <a:prstGeom prst="straightConnector1">
                <a:avLst/>
              </a:prstGeom>
              <a:noFill/>
              <a:ln w="28575" cap="flat" cmpd="sng">
                <a:solidFill>
                  <a:srgbClr val="FF0000"/>
                </a:solidFill>
                <a:prstDash val="solid"/>
                <a:miter lim="800000"/>
                <a:headEnd type="none" w="sm" len="sm"/>
                <a:tailEnd type="triangle" w="med" len="med"/>
              </a:ln>
            </p:spPr>
          </p:cxnSp>
          <p:cxnSp>
            <p:nvCxnSpPr>
              <p:cNvPr id="281" name="Google Shape;281;p11"/>
              <p:cNvCxnSpPr/>
              <p:nvPr/>
            </p:nvCxnSpPr>
            <p:spPr>
              <a:xfrm>
                <a:off x="2462945" y="3070900"/>
                <a:ext cx="413142" cy="987829"/>
              </a:xfrm>
              <a:prstGeom prst="straightConnector1">
                <a:avLst/>
              </a:prstGeom>
              <a:noFill/>
              <a:ln w="28575" cap="flat" cmpd="sng">
                <a:solidFill>
                  <a:srgbClr val="FF0000"/>
                </a:solidFill>
                <a:prstDash val="solid"/>
                <a:miter lim="800000"/>
                <a:headEnd type="none" w="sm" len="sm"/>
                <a:tailEnd type="triangle" w="med" len="med"/>
              </a:ln>
            </p:spPr>
          </p:cxnSp>
          <p:cxnSp>
            <p:nvCxnSpPr>
              <p:cNvPr id="282" name="Google Shape;282;p11"/>
              <p:cNvCxnSpPr/>
              <p:nvPr/>
            </p:nvCxnSpPr>
            <p:spPr>
              <a:xfrm>
                <a:off x="2849593" y="3992592"/>
                <a:ext cx="526209" cy="166779"/>
              </a:xfrm>
              <a:prstGeom prst="straightConnector1">
                <a:avLst/>
              </a:prstGeom>
              <a:noFill/>
              <a:ln w="28575" cap="flat" cmpd="sng">
                <a:solidFill>
                  <a:srgbClr val="FF0000"/>
                </a:solidFill>
                <a:prstDash val="solid"/>
                <a:miter lim="800000"/>
                <a:headEnd type="none" w="sm" len="sm"/>
                <a:tailEnd type="triangle" w="med" len="med"/>
              </a:ln>
            </p:spPr>
          </p:cxnSp>
        </p:grpSp>
        <p:cxnSp>
          <p:nvCxnSpPr>
            <p:cNvPr id="283" name="Google Shape;283;p11"/>
            <p:cNvCxnSpPr/>
            <p:nvPr/>
          </p:nvCxnSpPr>
          <p:spPr>
            <a:xfrm>
              <a:off x="2815886" y="3081867"/>
              <a:ext cx="166244" cy="636971"/>
            </a:xfrm>
            <a:prstGeom prst="straightConnector1">
              <a:avLst/>
            </a:prstGeom>
            <a:noFill/>
            <a:ln w="28575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</p:grpSp>
      <p:cxnSp>
        <p:nvCxnSpPr>
          <p:cNvPr id="284" name="Google Shape;284;p11"/>
          <p:cNvCxnSpPr/>
          <p:nvPr/>
        </p:nvCxnSpPr>
        <p:spPr>
          <a:xfrm flipH="1">
            <a:off x="6315074" y="1844673"/>
            <a:ext cx="877712" cy="2099732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grpSp>
        <p:nvGrpSpPr>
          <p:cNvPr id="285" name="Google Shape;285;p11"/>
          <p:cNvGrpSpPr/>
          <p:nvPr/>
        </p:nvGrpSpPr>
        <p:grpSpPr>
          <a:xfrm>
            <a:off x="1952605" y="1622777"/>
            <a:ext cx="643838" cy="369332"/>
            <a:chOff x="2855716" y="1975555"/>
            <a:chExt cx="643838" cy="369332"/>
          </a:xfrm>
        </p:grpSpPr>
        <p:sp>
          <p:nvSpPr>
            <p:cNvPr id="286" name="Google Shape;286;p11"/>
            <p:cNvSpPr/>
            <p:nvPr/>
          </p:nvSpPr>
          <p:spPr>
            <a:xfrm>
              <a:off x="2855716" y="2082625"/>
              <a:ext cx="186906" cy="172529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solidFill>
                <a:srgbClr val="31538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87" name="Google Shape;287;p11"/>
            <p:cNvSpPr txBox="1"/>
            <p:nvPr/>
          </p:nvSpPr>
          <p:spPr>
            <a:xfrm>
              <a:off x="3231443" y="1975555"/>
              <a:ext cx="268111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88" name="Google Shape;288;p11"/>
          <p:cNvGrpSpPr/>
          <p:nvPr/>
        </p:nvGrpSpPr>
        <p:grpSpPr>
          <a:xfrm>
            <a:off x="1142743" y="4160370"/>
            <a:ext cx="635256" cy="385850"/>
            <a:chOff x="2045854" y="4513148"/>
            <a:chExt cx="635256" cy="385850"/>
          </a:xfrm>
        </p:grpSpPr>
        <p:sp>
          <p:nvSpPr>
            <p:cNvPr id="289" name="Google Shape;289;p11"/>
            <p:cNvSpPr/>
            <p:nvPr/>
          </p:nvSpPr>
          <p:spPr>
            <a:xfrm>
              <a:off x="2045854" y="4513148"/>
              <a:ext cx="215660" cy="215660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solidFill>
                <a:srgbClr val="31538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0" name="Google Shape;290;p11"/>
            <p:cNvSpPr txBox="1"/>
            <p:nvPr/>
          </p:nvSpPr>
          <p:spPr>
            <a:xfrm>
              <a:off x="2314222" y="4529666"/>
              <a:ext cx="366888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1" name="Google Shape;291;p11"/>
          <p:cNvGrpSpPr/>
          <p:nvPr/>
        </p:nvGrpSpPr>
        <p:grpSpPr>
          <a:xfrm>
            <a:off x="7109879" y="1608665"/>
            <a:ext cx="651231" cy="369332"/>
            <a:chOff x="8901990" y="1933221"/>
            <a:chExt cx="651231" cy="369332"/>
          </a:xfrm>
        </p:grpSpPr>
        <p:sp>
          <p:nvSpPr>
            <p:cNvPr id="292" name="Google Shape;292;p11"/>
            <p:cNvSpPr/>
            <p:nvPr/>
          </p:nvSpPr>
          <p:spPr>
            <a:xfrm>
              <a:off x="8901990" y="1971817"/>
              <a:ext cx="215660" cy="215660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solidFill>
                <a:srgbClr val="31538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3" name="Google Shape;293;p11"/>
            <p:cNvSpPr txBox="1"/>
            <p:nvPr/>
          </p:nvSpPr>
          <p:spPr>
            <a:xfrm>
              <a:off x="9285110" y="1933221"/>
              <a:ext cx="268111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94" name="Google Shape;294;p11"/>
          <p:cNvGrpSpPr/>
          <p:nvPr/>
        </p:nvGrpSpPr>
        <p:grpSpPr>
          <a:xfrm>
            <a:off x="6180410" y="3973997"/>
            <a:ext cx="691701" cy="374668"/>
            <a:chOff x="7972521" y="4298553"/>
            <a:chExt cx="691701" cy="374668"/>
          </a:xfrm>
        </p:grpSpPr>
        <p:sp>
          <p:nvSpPr>
            <p:cNvPr id="295" name="Google Shape;295;p11"/>
            <p:cNvSpPr/>
            <p:nvPr/>
          </p:nvSpPr>
          <p:spPr>
            <a:xfrm>
              <a:off x="7972521" y="4298553"/>
              <a:ext cx="215660" cy="215660"/>
            </a:xfrm>
            <a:prstGeom prst="ellipse">
              <a:avLst/>
            </a:prstGeom>
            <a:solidFill>
              <a:schemeClr val="accent1"/>
            </a:solidFill>
            <a:ln w="12700" cap="flat" cmpd="sng">
              <a:solidFill>
                <a:srgbClr val="31538F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6" name="Google Shape;296;p11"/>
            <p:cNvSpPr txBox="1"/>
            <p:nvPr/>
          </p:nvSpPr>
          <p:spPr>
            <a:xfrm>
              <a:off x="8353778" y="4303889"/>
              <a:ext cx="310444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B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97" name="Google Shape;297;p11"/>
          <p:cNvSpPr txBox="1"/>
          <p:nvPr/>
        </p:nvSpPr>
        <p:spPr>
          <a:xfrm>
            <a:off x="8960556" y="4346221"/>
            <a:ext cx="2977443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Activate the desired behavior with small number of tests</a:t>
            </a:r>
            <a:endParaRPr sz="24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98" name="Google Shape;298;p11"/>
          <p:cNvPicPr preferRelativeResize="0"/>
          <p:nvPr/>
        </p:nvPicPr>
        <p:blipFill rotWithShape="1">
          <a:blip r:embed="rId3">
            <a:alphaModFix/>
          </a:blip>
          <a:srcRect l="-203125" t="-203125" r="-203125" b="-203125"/>
          <a:stretch/>
        </p:blipFill>
        <p:spPr>
          <a:xfrm>
            <a:off x="10052304" y="4718304"/>
            <a:ext cx="2057400" cy="2057400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44759">
        <p14:flythrough dir="ou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2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p12"/>
          <p:cNvSpPr txBox="1">
            <a:spLocks noGrp="1"/>
          </p:cNvSpPr>
          <p:nvPr>
            <p:ph type="title"/>
          </p:nvPr>
        </p:nvSpPr>
        <p:spPr>
          <a:xfrm>
            <a:off x="-1734" y="-355"/>
            <a:ext cx="11508762" cy="6378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Directed Tests for SI cache coherence</a:t>
            </a:r>
            <a:endParaRPr/>
          </a:p>
        </p:txBody>
      </p:sp>
      <p:grpSp>
        <p:nvGrpSpPr>
          <p:cNvPr id="304" name="Google Shape;304;p12"/>
          <p:cNvGrpSpPr/>
          <p:nvPr/>
        </p:nvGrpSpPr>
        <p:grpSpPr>
          <a:xfrm>
            <a:off x="6788989" y="1746299"/>
            <a:ext cx="4157931" cy="3769746"/>
            <a:chOff x="6788989" y="1347156"/>
            <a:chExt cx="4157931" cy="3769746"/>
          </a:xfrm>
        </p:grpSpPr>
        <p:cxnSp>
          <p:nvCxnSpPr>
            <p:cNvPr id="305" name="Google Shape;305;p12"/>
            <p:cNvCxnSpPr/>
            <p:nvPr/>
          </p:nvCxnSpPr>
          <p:spPr>
            <a:xfrm>
              <a:off x="9543691" y="1398917"/>
              <a:ext cx="1403229" cy="957532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306" name="Google Shape;306;p12"/>
            <p:cNvCxnSpPr/>
            <p:nvPr/>
          </p:nvCxnSpPr>
          <p:spPr>
            <a:xfrm>
              <a:off x="6797615" y="4159370"/>
              <a:ext cx="1403229" cy="957532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307" name="Google Shape;307;p12"/>
            <p:cNvSpPr/>
            <p:nvPr/>
          </p:nvSpPr>
          <p:spPr>
            <a:xfrm>
              <a:off x="8170764" y="2362585"/>
              <a:ext cx="2746074" cy="2746074"/>
            </a:xfrm>
            <a:prstGeom prst="rect">
              <a:avLst/>
            </a:prstGeom>
            <a:solidFill>
              <a:schemeClr val="lt1"/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308" name="Google Shape;308;p12"/>
            <p:cNvCxnSpPr/>
            <p:nvPr/>
          </p:nvCxnSpPr>
          <p:spPr>
            <a:xfrm>
              <a:off x="6788989" y="1404667"/>
              <a:ext cx="1403229" cy="957532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309" name="Google Shape;309;p12"/>
            <p:cNvCxnSpPr/>
            <p:nvPr/>
          </p:nvCxnSpPr>
          <p:spPr>
            <a:xfrm>
              <a:off x="9543691" y="4159370"/>
              <a:ext cx="1403229" cy="957532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dash"/>
              <a:miter lim="800000"/>
              <a:headEnd type="none" w="sm" len="sm"/>
              <a:tailEnd type="none" w="sm" len="sm"/>
            </a:ln>
          </p:spPr>
        </p:cxnSp>
        <p:cxnSp>
          <p:nvCxnSpPr>
            <p:cNvPr id="310" name="Google Shape;310;p12"/>
            <p:cNvCxnSpPr/>
            <p:nvPr/>
          </p:nvCxnSpPr>
          <p:spPr>
            <a:xfrm rot="10800000" flipH="1">
              <a:off x="6875254" y="4173745"/>
              <a:ext cx="2668438" cy="5751"/>
            </a:xfrm>
            <a:prstGeom prst="straightConnector1">
              <a:avLst/>
            </a:prstGeom>
            <a:noFill/>
            <a:ln w="12700" cap="flat" cmpd="sng">
              <a:solidFill>
                <a:srgbClr val="0C0C0C"/>
              </a:solidFill>
              <a:prstDash val="dash"/>
              <a:miter lim="800000"/>
              <a:headEnd type="none" w="sm" len="sm"/>
              <a:tailEnd type="none" w="sm" len="sm"/>
            </a:ln>
          </p:spPr>
        </p:cxnSp>
        <p:cxnSp>
          <p:nvCxnSpPr>
            <p:cNvPr id="311" name="Google Shape;311;p12"/>
            <p:cNvCxnSpPr/>
            <p:nvPr/>
          </p:nvCxnSpPr>
          <p:spPr>
            <a:xfrm rot="10800000" flipH="1">
              <a:off x="6832121" y="1398916"/>
              <a:ext cx="2711570" cy="34505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312" name="Google Shape;312;p12"/>
            <p:cNvCxnSpPr/>
            <p:nvPr/>
          </p:nvCxnSpPr>
          <p:spPr>
            <a:xfrm flipH="1">
              <a:off x="6797617" y="1419044"/>
              <a:ext cx="20128" cy="2769080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313" name="Google Shape;313;p12"/>
            <p:cNvCxnSpPr/>
            <p:nvPr/>
          </p:nvCxnSpPr>
          <p:spPr>
            <a:xfrm>
              <a:off x="9535064" y="1347156"/>
              <a:ext cx="8628" cy="2840965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dash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314" name="Google Shape;314;p12"/>
          <p:cNvGrpSpPr/>
          <p:nvPr/>
        </p:nvGrpSpPr>
        <p:grpSpPr>
          <a:xfrm>
            <a:off x="6344286" y="1546566"/>
            <a:ext cx="5114192" cy="4279973"/>
            <a:chOff x="6344286" y="1147423"/>
            <a:chExt cx="5114192" cy="4279973"/>
          </a:xfrm>
        </p:grpSpPr>
        <p:sp>
          <p:nvSpPr>
            <p:cNvPr id="315" name="Google Shape;315;p12"/>
            <p:cNvSpPr txBox="1"/>
            <p:nvPr/>
          </p:nvSpPr>
          <p:spPr>
            <a:xfrm>
              <a:off x="8103576" y="2008959"/>
              <a:ext cx="586153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III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16" name="Google Shape;316;p12"/>
            <p:cNvSpPr txBox="1"/>
            <p:nvPr/>
          </p:nvSpPr>
          <p:spPr>
            <a:xfrm>
              <a:off x="10916286" y="2182593"/>
              <a:ext cx="542192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IIS</a:t>
              </a:r>
              <a:endParaRPr/>
            </a:p>
          </p:txBody>
        </p:sp>
        <p:sp>
          <p:nvSpPr>
            <p:cNvPr id="317" name="Google Shape;317;p12"/>
            <p:cNvSpPr txBox="1"/>
            <p:nvPr/>
          </p:nvSpPr>
          <p:spPr>
            <a:xfrm>
              <a:off x="9622323" y="1147423"/>
              <a:ext cx="542192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ISS</a:t>
              </a:r>
              <a:endParaRPr/>
            </a:p>
          </p:txBody>
        </p:sp>
        <p:sp>
          <p:nvSpPr>
            <p:cNvPr id="318" name="Google Shape;318;p12"/>
            <p:cNvSpPr txBox="1"/>
            <p:nvPr/>
          </p:nvSpPr>
          <p:spPr>
            <a:xfrm>
              <a:off x="9550437" y="3893499"/>
              <a:ext cx="542192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SSS</a:t>
              </a:r>
              <a:endParaRPr/>
            </a:p>
          </p:txBody>
        </p:sp>
        <p:sp>
          <p:nvSpPr>
            <p:cNvPr id="319" name="Google Shape;319;p12"/>
            <p:cNvSpPr txBox="1"/>
            <p:nvPr/>
          </p:nvSpPr>
          <p:spPr>
            <a:xfrm>
              <a:off x="10916286" y="4928667"/>
              <a:ext cx="542192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SIS</a:t>
              </a:r>
              <a:endParaRPr/>
            </a:p>
          </p:txBody>
        </p:sp>
        <p:sp>
          <p:nvSpPr>
            <p:cNvPr id="320" name="Google Shape;320;p12"/>
            <p:cNvSpPr txBox="1"/>
            <p:nvPr/>
          </p:nvSpPr>
          <p:spPr>
            <a:xfrm>
              <a:off x="6344286" y="3994140"/>
              <a:ext cx="542192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SSI</a:t>
              </a:r>
              <a:endParaRPr/>
            </a:p>
          </p:txBody>
        </p:sp>
        <p:sp>
          <p:nvSpPr>
            <p:cNvPr id="321" name="Google Shape;321;p12"/>
            <p:cNvSpPr txBox="1"/>
            <p:nvPr/>
          </p:nvSpPr>
          <p:spPr>
            <a:xfrm>
              <a:off x="6416172" y="1161799"/>
              <a:ext cx="542192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ISI</a:t>
              </a:r>
              <a:endParaRPr/>
            </a:p>
          </p:txBody>
        </p:sp>
        <p:sp>
          <p:nvSpPr>
            <p:cNvPr id="322" name="Google Shape;322;p12"/>
            <p:cNvSpPr txBox="1"/>
            <p:nvPr/>
          </p:nvSpPr>
          <p:spPr>
            <a:xfrm>
              <a:off x="7825154" y="5058064"/>
              <a:ext cx="542192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SII</a:t>
              </a:r>
              <a:endParaRPr/>
            </a:p>
          </p:txBody>
        </p:sp>
      </p:grpSp>
      <p:grpSp>
        <p:nvGrpSpPr>
          <p:cNvPr id="323" name="Google Shape;323;p12"/>
          <p:cNvGrpSpPr/>
          <p:nvPr/>
        </p:nvGrpSpPr>
        <p:grpSpPr>
          <a:xfrm>
            <a:off x="2353462" y="3071543"/>
            <a:ext cx="4060816" cy="2337889"/>
            <a:chOff x="2353462" y="3071543"/>
            <a:chExt cx="4060816" cy="2337889"/>
          </a:xfrm>
        </p:grpSpPr>
        <p:sp>
          <p:nvSpPr>
            <p:cNvPr id="324" name="Google Shape;324;p12"/>
            <p:cNvSpPr txBox="1"/>
            <p:nvPr/>
          </p:nvSpPr>
          <p:spPr>
            <a:xfrm>
              <a:off x="2353462" y="3931932"/>
              <a:ext cx="2805900" cy="14775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Example with n = 3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Note: each transition changes the state of only </a:t>
              </a:r>
              <a:r>
                <a:rPr lang="en-US" sz="1800" b="1" u="sng">
                  <a:solidFill>
                    <a:srgbClr val="C00000"/>
                  </a:solidFill>
                  <a:latin typeface="Calibri"/>
                  <a:ea typeface="Calibri"/>
                  <a:cs typeface="Calibri"/>
                  <a:sym typeface="Calibri"/>
                </a:rPr>
                <a:t>ONE</a:t>
              </a: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 core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325" name="Google Shape;325;p12"/>
            <p:cNvCxnSpPr/>
            <p:nvPr/>
          </p:nvCxnSpPr>
          <p:spPr>
            <a:xfrm flipH="1">
              <a:off x="5028301" y="3071543"/>
              <a:ext cx="1385977" cy="1273833"/>
            </a:xfrm>
            <a:prstGeom prst="bentConnector3">
              <a:avLst>
                <a:gd name="adj1" fmla="val 50000"/>
              </a:avLst>
            </a:prstGeom>
            <a:noFill/>
            <a:ln w="28575" cap="flat" cmpd="sng">
              <a:solidFill>
                <a:srgbClr val="0C0C0C"/>
              </a:solidFill>
              <a:prstDash val="solid"/>
              <a:miter lim="800000"/>
              <a:headEnd type="triangle" w="med" len="med"/>
              <a:tailEnd type="triangle" w="med" len="med"/>
            </a:ln>
          </p:spPr>
        </p:cxnSp>
      </p:grpSp>
      <p:sp>
        <p:nvSpPr>
          <p:cNvPr id="326" name="Google Shape;326;p12"/>
          <p:cNvSpPr txBox="1"/>
          <p:nvPr/>
        </p:nvSpPr>
        <p:spPr>
          <a:xfrm>
            <a:off x="78619" y="1053119"/>
            <a:ext cx="11205028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Calibri"/>
              <a:buNone/>
            </a:pPr>
            <a:endParaRPr sz="20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Calibri"/>
              <a:buNone/>
            </a:pPr>
            <a:endParaRPr sz="20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Calibri"/>
              <a:buNone/>
            </a:pPr>
            <a:r>
              <a:rPr lang="en-US" sz="20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For a cache block, each cache controller inside each core keeps a 2-state (S and I) FSM</a:t>
            </a: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endParaRPr sz="20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000"/>
              <a:buFont typeface="Calibri"/>
              <a:buNone/>
            </a:pPr>
            <a:r>
              <a:rPr lang="en-US" sz="20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Global FSM is obtained by composing the core-level FSMs – a </a:t>
            </a:r>
            <a:r>
              <a:rPr lang="en-US" sz="20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HyperCube, </a:t>
            </a:r>
            <a:r>
              <a:rPr lang="en-US" sz="2000">
                <a:solidFill>
                  <a:srgbClr val="6AA84F"/>
                </a:solidFill>
                <a:latin typeface="Calibri"/>
                <a:ea typeface="Calibri"/>
                <a:cs typeface="Calibri"/>
                <a:sym typeface="Calibri"/>
              </a:rPr>
              <a:t>each state corresponds to an n-bit vector denoting the state of the block in each core</a:t>
            </a:r>
            <a:endParaRPr sz="2000">
              <a:solidFill>
                <a:srgbClr val="6AA84F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7" name="Google Shape;327;p12"/>
          <p:cNvSpPr txBox="1"/>
          <p:nvPr/>
        </p:nvSpPr>
        <p:spPr>
          <a:xfrm>
            <a:off x="78625" y="5624462"/>
            <a:ext cx="6958500" cy="5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number of states in the state space of SI is 2</a:t>
            </a:r>
            <a:r>
              <a:rPr lang="en-US" sz="2000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8" name="Google Shape;328;p12"/>
          <p:cNvSpPr txBox="1"/>
          <p:nvPr/>
        </p:nvSpPr>
        <p:spPr>
          <a:xfrm>
            <a:off x="78625" y="6067601"/>
            <a:ext cx="6096000" cy="5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75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number of transitions is n2</a:t>
            </a:r>
            <a:r>
              <a:rPr lang="en-US" sz="2000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29" name="Google Shape;329;p12"/>
          <p:cNvPicPr preferRelativeResize="0"/>
          <p:nvPr/>
        </p:nvPicPr>
        <p:blipFill rotWithShape="1">
          <a:blip r:embed="rId3">
            <a:alphaModFix/>
          </a:blip>
          <a:srcRect l="-203125" t="-203125" r="-203125" b="-203125"/>
          <a:stretch/>
        </p:blipFill>
        <p:spPr>
          <a:xfrm>
            <a:off x="10052304" y="4718304"/>
            <a:ext cx="2057400" cy="2057400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104593">
        <p14:flythrough dir="ou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13"/>
          <p:cNvSpPr/>
          <p:nvPr/>
        </p:nvSpPr>
        <p:spPr>
          <a:xfrm>
            <a:off x="6613376" y="4030216"/>
            <a:ext cx="288032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</a:t>
            </a:r>
            <a:endParaRPr/>
          </a:p>
        </p:txBody>
      </p:sp>
      <p:sp>
        <p:nvSpPr>
          <p:cNvPr id="335" name="Google Shape;335;p13"/>
          <p:cNvSpPr/>
          <p:nvPr/>
        </p:nvSpPr>
        <p:spPr>
          <a:xfrm>
            <a:off x="7981528" y="3598168"/>
            <a:ext cx="432048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IIS</a:t>
            </a:r>
            <a:endParaRPr/>
          </a:p>
        </p:txBody>
      </p:sp>
      <p:sp>
        <p:nvSpPr>
          <p:cNvPr id="336" name="Google Shape;336;p13"/>
          <p:cNvSpPr/>
          <p:nvPr/>
        </p:nvSpPr>
        <p:spPr>
          <a:xfrm>
            <a:off x="4525144" y="3742184"/>
            <a:ext cx="504056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ISI</a:t>
            </a:r>
            <a:endParaRPr/>
          </a:p>
        </p:txBody>
      </p:sp>
      <p:sp>
        <p:nvSpPr>
          <p:cNvPr id="337" name="Google Shape;337;p13"/>
          <p:cNvSpPr/>
          <p:nvPr/>
        </p:nvSpPr>
        <p:spPr>
          <a:xfrm>
            <a:off x="5965304" y="3022104"/>
            <a:ext cx="504056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ISS</a:t>
            </a:r>
            <a:endParaRPr/>
          </a:p>
        </p:txBody>
      </p:sp>
      <p:cxnSp>
        <p:nvCxnSpPr>
          <p:cNvPr id="338" name="Google Shape;338;p13"/>
          <p:cNvCxnSpPr>
            <a:stCxn id="334" idx="2"/>
            <a:endCxn id="335" idx="1"/>
          </p:cNvCxnSpPr>
          <p:nvPr/>
        </p:nvCxnSpPr>
        <p:spPr>
          <a:xfrm rot="10800000" flipH="1">
            <a:off x="6757392" y="3742248"/>
            <a:ext cx="1224000" cy="57600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339" name="Google Shape;339;p13"/>
          <p:cNvCxnSpPr>
            <a:stCxn id="335" idx="1"/>
            <a:endCxn id="337" idx="2"/>
          </p:cNvCxnSpPr>
          <p:nvPr/>
        </p:nvCxnSpPr>
        <p:spPr>
          <a:xfrm rot="10800000">
            <a:off x="6217228" y="3310184"/>
            <a:ext cx="1764300" cy="43200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340" name="Google Shape;340;p13"/>
          <p:cNvSpPr/>
          <p:nvPr/>
        </p:nvSpPr>
        <p:spPr>
          <a:xfrm>
            <a:off x="5965304" y="4750296"/>
            <a:ext cx="504056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SS</a:t>
            </a:r>
            <a:endParaRPr/>
          </a:p>
        </p:txBody>
      </p:sp>
      <p:cxnSp>
        <p:nvCxnSpPr>
          <p:cNvPr id="341" name="Google Shape;341;p13"/>
          <p:cNvCxnSpPr>
            <a:stCxn id="337" idx="2"/>
            <a:endCxn id="340" idx="0"/>
          </p:cNvCxnSpPr>
          <p:nvPr/>
        </p:nvCxnSpPr>
        <p:spPr>
          <a:xfrm>
            <a:off x="6217332" y="3310136"/>
            <a:ext cx="0" cy="144030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342" name="Google Shape;342;p13"/>
          <p:cNvSpPr/>
          <p:nvPr/>
        </p:nvSpPr>
        <p:spPr>
          <a:xfrm>
            <a:off x="4525144" y="5182344"/>
            <a:ext cx="504056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</a:t>
            </a:r>
            <a:endParaRPr/>
          </a:p>
        </p:txBody>
      </p:sp>
      <p:sp>
        <p:nvSpPr>
          <p:cNvPr id="343" name="Google Shape;343;p13"/>
          <p:cNvSpPr/>
          <p:nvPr/>
        </p:nvSpPr>
        <p:spPr>
          <a:xfrm>
            <a:off x="7981528" y="5038328"/>
            <a:ext cx="504056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SIS</a:t>
            </a: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cxnSp>
        <p:nvCxnSpPr>
          <p:cNvPr id="344" name="Google Shape;344;p13"/>
          <p:cNvCxnSpPr>
            <a:stCxn id="345" idx="0"/>
            <a:endCxn id="343" idx="1"/>
          </p:cNvCxnSpPr>
          <p:nvPr/>
        </p:nvCxnSpPr>
        <p:spPr>
          <a:xfrm rot="10800000" flipH="1">
            <a:off x="6757392" y="5182408"/>
            <a:ext cx="1224000" cy="57600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346" name="Google Shape;346;p13"/>
          <p:cNvCxnSpPr>
            <a:stCxn id="343" idx="1"/>
            <a:endCxn id="340" idx="0"/>
          </p:cNvCxnSpPr>
          <p:nvPr/>
        </p:nvCxnSpPr>
        <p:spPr>
          <a:xfrm rot="10800000">
            <a:off x="6217228" y="4750344"/>
            <a:ext cx="1764300" cy="43200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347" name="Google Shape;347;p13"/>
          <p:cNvCxnSpPr>
            <a:stCxn id="337" idx="2"/>
            <a:endCxn id="336" idx="3"/>
          </p:cNvCxnSpPr>
          <p:nvPr/>
        </p:nvCxnSpPr>
        <p:spPr>
          <a:xfrm flipH="1">
            <a:off x="5029332" y="3310136"/>
            <a:ext cx="1188000" cy="57600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348" name="Google Shape;348;p13"/>
          <p:cNvCxnSpPr>
            <a:stCxn id="336" idx="3"/>
            <a:endCxn id="342" idx="3"/>
          </p:cNvCxnSpPr>
          <p:nvPr/>
        </p:nvCxnSpPr>
        <p:spPr>
          <a:xfrm>
            <a:off x="5029200" y="3886200"/>
            <a:ext cx="0" cy="144030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349" name="Google Shape;349;p13"/>
          <p:cNvCxnSpPr>
            <a:stCxn id="340" idx="0"/>
            <a:endCxn id="342" idx="3"/>
          </p:cNvCxnSpPr>
          <p:nvPr/>
        </p:nvCxnSpPr>
        <p:spPr>
          <a:xfrm flipH="1">
            <a:off x="5029332" y="4750296"/>
            <a:ext cx="1188000" cy="57600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345" name="Google Shape;345;p13"/>
          <p:cNvSpPr/>
          <p:nvPr/>
        </p:nvSpPr>
        <p:spPr>
          <a:xfrm>
            <a:off x="6541368" y="5758408"/>
            <a:ext cx="432048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</a:t>
            </a:r>
            <a:endParaRPr/>
          </a:p>
        </p:txBody>
      </p:sp>
      <p:cxnSp>
        <p:nvCxnSpPr>
          <p:cNvPr id="350" name="Google Shape;350;p13"/>
          <p:cNvCxnSpPr>
            <a:stCxn id="334" idx="2"/>
            <a:endCxn id="345" idx="0"/>
          </p:cNvCxnSpPr>
          <p:nvPr/>
        </p:nvCxnSpPr>
        <p:spPr>
          <a:xfrm>
            <a:off x="6757392" y="4318248"/>
            <a:ext cx="0" cy="144030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351" name="Google Shape;351;p13"/>
          <p:cNvCxnSpPr>
            <a:stCxn id="335" idx="1"/>
            <a:endCxn id="343" idx="1"/>
          </p:cNvCxnSpPr>
          <p:nvPr/>
        </p:nvCxnSpPr>
        <p:spPr>
          <a:xfrm>
            <a:off x="7981528" y="3742184"/>
            <a:ext cx="0" cy="144030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352" name="Google Shape;352;p13"/>
          <p:cNvCxnSpPr>
            <a:stCxn id="336" idx="3"/>
            <a:endCxn id="334" idx="2"/>
          </p:cNvCxnSpPr>
          <p:nvPr/>
        </p:nvCxnSpPr>
        <p:spPr>
          <a:xfrm>
            <a:off x="5029200" y="3886200"/>
            <a:ext cx="1728300" cy="43200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353" name="Google Shape;353;p13"/>
          <p:cNvCxnSpPr>
            <a:stCxn id="342" idx="3"/>
            <a:endCxn id="345" idx="0"/>
          </p:cNvCxnSpPr>
          <p:nvPr/>
        </p:nvCxnSpPr>
        <p:spPr>
          <a:xfrm>
            <a:off x="5029200" y="5326360"/>
            <a:ext cx="1728300" cy="43200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stealth" w="med" len="med"/>
          </a:ln>
        </p:spPr>
      </p:cxnSp>
      <p:sp>
        <p:nvSpPr>
          <p:cNvPr id="354" name="Google Shape;354;p13"/>
          <p:cNvSpPr/>
          <p:nvPr/>
        </p:nvSpPr>
        <p:spPr>
          <a:xfrm>
            <a:off x="3210999" y="3530724"/>
            <a:ext cx="936104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ts val="1800"/>
              <a:buFont typeface="Times New Roman"/>
              <a:buNone/>
            </a:pPr>
            <a:r>
              <a:rPr lang="en-US" sz="1800" b="1">
                <a:solidFill>
                  <a:srgbClr val="8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Core 3</a:t>
            </a:r>
            <a:endParaRPr sz="1800" b="1" i="0" u="none" strike="noStrike" cap="none">
              <a:solidFill>
                <a:srgbClr val="8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55" name="Google Shape;355;p13"/>
          <p:cNvSpPr/>
          <p:nvPr/>
        </p:nvSpPr>
        <p:spPr>
          <a:xfrm>
            <a:off x="1850132" y="3518545"/>
            <a:ext cx="936104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ts val="1800"/>
              <a:buFont typeface="Times New Roman"/>
              <a:buNone/>
            </a:pPr>
            <a:r>
              <a:rPr lang="en-US" sz="1800" b="1">
                <a:solidFill>
                  <a:srgbClr val="8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Core 2</a:t>
            </a:r>
            <a:endParaRPr sz="1800" b="1" i="0" u="none" strike="noStrike" cap="none">
              <a:solidFill>
                <a:srgbClr val="8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56" name="Google Shape;356;p13"/>
          <p:cNvSpPr/>
          <p:nvPr/>
        </p:nvSpPr>
        <p:spPr>
          <a:xfrm>
            <a:off x="543272" y="3526160"/>
            <a:ext cx="936104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00000"/>
              </a:buClr>
              <a:buSzPts val="1800"/>
              <a:buFont typeface="Times New Roman"/>
              <a:buNone/>
            </a:pPr>
            <a:r>
              <a:rPr lang="en-US" sz="1800" b="1">
                <a:solidFill>
                  <a:srgbClr val="8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Core 1</a:t>
            </a:r>
            <a:endParaRPr sz="1800" b="1" i="0" u="none" strike="noStrike" cap="none">
              <a:solidFill>
                <a:srgbClr val="8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57" name="Google Shape;357;p13"/>
          <p:cNvSpPr/>
          <p:nvPr/>
        </p:nvSpPr>
        <p:spPr>
          <a:xfrm>
            <a:off x="3311624" y="4555976"/>
            <a:ext cx="432048" cy="43204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lang="en-US"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endParaRPr/>
          </a:p>
        </p:txBody>
      </p:sp>
      <p:sp>
        <p:nvSpPr>
          <p:cNvPr id="358" name="Google Shape;358;p13"/>
          <p:cNvSpPr/>
          <p:nvPr/>
        </p:nvSpPr>
        <p:spPr>
          <a:xfrm>
            <a:off x="3311624" y="4555976"/>
            <a:ext cx="432048" cy="432048"/>
          </a:xfrm>
          <a:prstGeom prst="ellipse">
            <a:avLst/>
          </a:prstGeom>
          <a:solidFill>
            <a:srgbClr val="0033CC"/>
          </a:solidFill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lang="en-US"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endParaRPr/>
          </a:p>
        </p:txBody>
      </p:sp>
      <p:sp>
        <p:nvSpPr>
          <p:cNvPr id="359" name="Google Shape;359;p13"/>
          <p:cNvSpPr/>
          <p:nvPr/>
        </p:nvSpPr>
        <p:spPr>
          <a:xfrm>
            <a:off x="2012776" y="4542656"/>
            <a:ext cx="432048" cy="43204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lang="en-US"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endParaRPr/>
          </a:p>
        </p:txBody>
      </p:sp>
      <p:sp>
        <p:nvSpPr>
          <p:cNvPr id="360" name="Google Shape;360;p13"/>
          <p:cNvSpPr/>
          <p:nvPr/>
        </p:nvSpPr>
        <p:spPr>
          <a:xfrm>
            <a:off x="2012776" y="4542656"/>
            <a:ext cx="432048" cy="432048"/>
          </a:xfrm>
          <a:prstGeom prst="ellipse">
            <a:avLst/>
          </a:prstGeom>
          <a:solidFill>
            <a:srgbClr val="0033CC"/>
          </a:solidFill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lang="en-US"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endParaRPr/>
          </a:p>
        </p:txBody>
      </p:sp>
      <p:sp>
        <p:nvSpPr>
          <p:cNvPr id="361" name="Google Shape;361;p13"/>
          <p:cNvSpPr/>
          <p:nvPr/>
        </p:nvSpPr>
        <p:spPr>
          <a:xfrm>
            <a:off x="699864" y="4539208"/>
            <a:ext cx="432048" cy="432048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lang="en-US"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endParaRPr/>
          </a:p>
        </p:txBody>
      </p:sp>
      <p:sp>
        <p:nvSpPr>
          <p:cNvPr id="362" name="Google Shape;362;p13"/>
          <p:cNvSpPr/>
          <p:nvPr/>
        </p:nvSpPr>
        <p:spPr>
          <a:xfrm>
            <a:off x="699864" y="4539208"/>
            <a:ext cx="432048" cy="432048"/>
          </a:xfrm>
          <a:prstGeom prst="ellipse">
            <a:avLst/>
          </a:prstGeom>
          <a:solidFill>
            <a:srgbClr val="0033CC"/>
          </a:solidFill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Times New Roman"/>
              <a:buNone/>
            </a:pPr>
            <a:r>
              <a:rPr lang="en-US" sz="2400" b="0" i="0" u="none" strike="noStrike" cap="non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</a:t>
            </a:r>
            <a:endParaRPr/>
          </a:p>
        </p:txBody>
      </p:sp>
      <p:sp>
        <p:nvSpPr>
          <p:cNvPr id="363" name="Google Shape;363;p13"/>
          <p:cNvSpPr/>
          <p:nvPr/>
        </p:nvSpPr>
        <p:spPr>
          <a:xfrm>
            <a:off x="3239616" y="4195936"/>
            <a:ext cx="648072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Read</a:t>
            </a: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4" name="Google Shape;364;p13"/>
          <p:cNvSpPr/>
          <p:nvPr/>
        </p:nvSpPr>
        <p:spPr>
          <a:xfrm>
            <a:off x="1868760" y="4182616"/>
            <a:ext cx="648072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Read</a:t>
            </a: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5" name="Google Shape;365;p13"/>
          <p:cNvSpPr/>
          <p:nvPr/>
        </p:nvSpPr>
        <p:spPr>
          <a:xfrm>
            <a:off x="555848" y="4179168"/>
            <a:ext cx="648072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Read</a:t>
            </a: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6" name="Google Shape;366;p13"/>
          <p:cNvSpPr/>
          <p:nvPr/>
        </p:nvSpPr>
        <p:spPr>
          <a:xfrm>
            <a:off x="3023592" y="3907904"/>
            <a:ext cx="993772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Evict</a:t>
            </a: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7" name="Google Shape;367;p13"/>
          <p:cNvSpPr/>
          <p:nvPr/>
        </p:nvSpPr>
        <p:spPr>
          <a:xfrm>
            <a:off x="1580728" y="3894584"/>
            <a:ext cx="1152128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Evict</a:t>
            </a: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8" name="Google Shape;368;p13"/>
          <p:cNvSpPr/>
          <p:nvPr/>
        </p:nvSpPr>
        <p:spPr>
          <a:xfrm>
            <a:off x="267816" y="3891136"/>
            <a:ext cx="1152128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Evict</a:t>
            </a: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69" name="Google Shape;369;p13"/>
          <p:cNvSpPr txBox="1"/>
          <p:nvPr/>
        </p:nvSpPr>
        <p:spPr>
          <a:xfrm>
            <a:off x="6047" y="643261"/>
            <a:ext cx="12185953" cy="18004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Need to validate all possible configurations and interleaves of reads and writes / evictions</a:t>
            </a: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Need to consider the states and transitions of the composed FSM </a:t>
            </a:r>
            <a:endParaRPr sz="24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1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0" name="Google Shape;370;p13"/>
          <p:cNvSpPr txBox="1">
            <a:spLocks noGrp="1"/>
          </p:cNvSpPr>
          <p:nvPr>
            <p:ph type="title"/>
          </p:nvPr>
        </p:nvSpPr>
        <p:spPr>
          <a:xfrm>
            <a:off x="4313" y="5692"/>
            <a:ext cx="10515600" cy="584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Directed Tests for SI cache coherence</a:t>
            </a:r>
            <a:endParaRPr/>
          </a:p>
        </p:txBody>
      </p:sp>
      <p:sp>
        <p:nvSpPr>
          <p:cNvPr id="371" name="Google Shape;371;p13"/>
          <p:cNvSpPr txBox="1"/>
          <p:nvPr/>
        </p:nvSpPr>
        <p:spPr>
          <a:xfrm>
            <a:off x="7535333" y="2123718"/>
            <a:ext cx="4553857" cy="1477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Each request issued by a core, at least one transition in the Hypercube is covered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Need to generate tests to cover ALL states and transitions of the global Hypercube– </a:t>
            </a:r>
            <a:r>
              <a:rPr lang="en-US" sz="1800" i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Our goal</a:t>
            </a:r>
            <a:endParaRPr/>
          </a:p>
        </p:txBody>
      </p:sp>
      <p:pic>
        <p:nvPicPr>
          <p:cNvPr id="372" name="Google Shape;372;p13"/>
          <p:cNvPicPr preferRelativeResize="0"/>
          <p:nvPr/>
        </p:nvPicPr>
        <p:blipFill rotWithShape="1">
          <a:blip r:embed="rId3">
            <a:alphaModFix/>
          </a:blip>
          <a:srcRect l="-203125" t="-203125" r="-203125" b="-203125"/>
          <a:stretch/>
        </p:blipFill>
        <p:spPr>
          <a:xfrm>
            <a:off x="10052304" y="4718304"/>
            <a:ext cx="2057400" cy="2057400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59220">
        <p14:flythrough dir="ou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3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50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14"/>
          <p:cNvSpPr txBox="1">
            <a:spLocks noGrp="1"/>
          </p:cNvSpPr>
          <p:nvPr>
            <p:ph type="title"/>
          </p:nvPr>
        </p:nvSpPr>
        <p:spPr>
          <a:xfrm>
            <a:off x="5644" y="-1764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en-US" sz="3200"/>
              <a:t>Directed Test Generation for SI: Approach</a:t>
            </a:r>
            <a:endParaRPr sz="3200"/>
          </a:p>
        </p:txBody>
      </p:sp>
      <p:sp>
        <p:nvSpPr>
          <p:cNvPr id="378" name="Google Shape;378;p14"/>
          <p:cNvSpPr txBox="1"/>
          <p:nvPr/>
        </p:nvSpPr>
        <p:spPr>
          <a:xfrm>
            <a:off x="-1" y="1030111"/>
            <a:ext cx="6095999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GOAL: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Cover all states and </a:t>
            </a:r>
            <a:r>
              <a:rPr lang="en-US" sz="2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transitions</a:t>
            </a:r>
            <a:endParaRPr sz="2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79" name="Google Shape;379;p14"/>
          <p:cNvSpPr/>
          <p:nvPr/>
        </p:nvSpPr>
        <p:spPr>
          <a:xfrm>
            <a:off x="8142110" y="1241777"/>
            <a:ext cx="3838223" cy="136877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-10000" y="0"/>
                </a:moveTo>
                <a:close/>
                <a:lnTo>
                  <a:pt x="-10000" y="120000"/>
                </a:lnTo>
              </a:path>
              <a:path w="120000" h="120000" fill="none" extrusionOk="0">
                <a:moveTo>
                  <a:pt x="-10000" y="22500"/>
                </a:moveTo>
                <a:lnTo>
                  <a:pt x="-46000" y="135000"/>
                </a:lnTo>
              </a:path>
            </a:pathLst>
          </a:cu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libri"/>
              <a:buAutoNum type="arabicPeriod"/>
            </a:pPr>
            <a:r>
              <a:rPr lang="en-US" sz="20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Transitions close to initial states are repeated</a:t>
            </a:r>
            <a:endParaRPr/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libri"/>
              <a:buAutoNum type="arabicPeriod"/>
            </a:pPr>
            <a:r>
              <a:rPr lang="en-US" sz="20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To avoid repetition, we need exponential space.</a:t>
            </a:r>
            <a:endParaRPr/>
          </a:p>
        </p:txBody>
      </p:sp>
      <p:sp>
        <p:nvSpPr>
          <p:cNvPr id="380" name="Google Shape;380;p14"/>
          <p:cNvSpPr txBox="1"/>
          <p:nvPr/>
        </p:nvSpPr>
        <p:spPr>
          <a:xfrm>
            <a:off x="-1" y="2158999"/>
            <a:ext cx="7789200" cy="184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2400"/>
              <a:buFont typeface="Noto Sans Symbols"/>
              <a:buChar char="❑"/>
            </a:pPr>
            <a:r>
              <a:rPr lang="en-US" sz="240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Generate one test to activate each state</a:t>
            </a:r>
            <a:endParaRPr sz="2400">
              <a:solidFill>
                <a:srgbClr val="0C0C0C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none" strike="noStrike" cap="non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Perform BFS on global FSM to reach it</a:t>
            </a:r>
            <a:endParaRPr/>
          </a:p>
          <a:p>
            <a:pPr marL="9144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0" i="0" u="none" strike="noStrike" cap="none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Once we reach a state, append required instructions to activate the associate transitions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1" name="Google Shape;381;p14"/>
          <p:cNvSpPr txBox="1"/>
          <p:nvPr/>
        </p:nvSpPr>
        <p:spPr>
          <a:xfrm>
            <a:off x="253999" y="4303889"/>
            <a:ext cx="11063111" cy="19389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Prabhat Mishra et al addresses the above issues</a:t>
            </a:r>
            <a:endParaRPr sz="1800">
              <a:solidFill>
                <a:schemeClr val="accent6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Too many tests generated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u="sng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Our approach reduces the number of tests to almost half keeping the goal intact</a:t>
            </a:r>
            <a:endParaRPr/>
          </a:p>
        </p:txBody>
      </p:sp>
      <p:pic>
        <p:nvPicPr>
          <p:cNvPr id="382" name="Google Shape;382;p14"/>
          <p:cNvPicPr preferRelativeResize="0"/>
          <p:nvPr/>
        </p:nvPicPr>
        <p:blipFill rotWithShape="1">
          <a:blip r:embed="rId3">
            <a:alphaModFix/>
          </a:blip>
          <a:srcRect l="-203125" t="-203125" r="-203125" b="-203125"/>
          <a:stretch/>
        </p:blipFill>
        <p:spPr>
          <a:xfrm>
            <a:off x="10052304" y="4718304"/>
            <a:ext cx="2057400" cy="2057400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74343">
        <p14:flythrough dir="ou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15"/>
          <p:cNvSpPr txBox="1">
            <a:spLocks noGrp="1"/>
          </p:cNvSpPr>
          <p:nvPr>
            <p:ph type="title"/>
          </p:nvPr>
        </p:nvSpPr>
        <p:spPr>
          <a:xfrm>
            <a:off x="5644" y="-2828"/>
            <a:ext cx="10515600" cy="4888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From n-Hypercube to n-trees</a:t>
            </a:r>
            <a:endParaRPr/>
          </a:p>
        </p:txBody>
      </p:sp>
      <p:sp>
        <p:nvSpPr>
          <p:cNvPr id="388" name="Google Shape;388;p15"/>
          <p:cNvSpPr txBox="1"/>
          <p:nvPr/>
        </p:nvSpPr>
        <p:spPr>
          <a:xfrm>
            <a:off x="0" y="675939"/>
            <a:ext cx="12192000" cy="9541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The n-hypercube can be decomposed into n isomorphic trees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Can apply Euler tour on those trees</a:t>
            </a:r>
            <a:endParaRPr sz="28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9" name="Google Shape;389;p15"/>
          <p:cNvSpPr txBox="1"/>
          <p:nvPr/>
        </p:nvSpPr>
        <p:spPr>
          <a:xfrm>
            <a:off x="0" y="1681919"/>
            <a:ext cx="12192000" cy="5232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Total number of tests: n2</a:t>
            </a:r>
            <a:r>
              <a:rPr lang="en-US" sz="2800" baseline="300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endParaRPr sz="28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0" name="Google Shape;390;p15"/>
          <p:cNvSpPr txBox="1"/>
          <p:nvPr/>
        </p:nvSpPr>
        <p:spPr>
          <a:xfrm>
            <a:off x="860913" y="3864951"/>
            <a:ext cx="2045732" cy="6607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6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For n = 3</a:t>
            </a:r>
            <a:endParaRPr/>
          </a:p>
        </p:txBody>
      </p:sp>
      <p:grpSp>
        <p:nvGrpSpPr>
          <p:cNvPr id="391" name="Google Shape;391;p15"/>
          <p:cNvGrpSpPr/>
          <p:nvPr/>
        </p:nvGrpSpPr>
        <p:grpSpPr>
          <a:xfrm>
            <a:off x="5805515" y="2293629"/>
            <a:ext cx="5004556" cy="3888432"/>
            <a:chOff x="6053165" y="1631797"/>
            <a:chExt cx="5004556" cy="3888432"/>
          </a:xfrm>
        </p:grpSpPr>
        <p:sp>
          <p:nvSpPr>
            <p:cNvPr id="392" name="Google Shape;392;p15"/>
            <p:cNvSpPr/>
            <p:nvPr/>
          </p:nvSpPr>
          <p:spPr>
            <a:xfrm>
              <a:off x="6053165" y="2351877"/>
              <a:ext cx="504056" cy="2880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Times New Roman"/>
                <a:buNone/>
              </a:pPr>
              <a:r>
                <a:rPr lang="en-US" sz="200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ISI</a:t>
              </a:r>
              <a:endParaRPr/>
            </a:p>
          </p:txBody>
        </p:sp>
        <p:sp>
          <p:nvSpPr>
            <p:cNvPr id="393" name="Google Shape;393;p15"/>
            <p:cNvSpPr/>
            <p:nvPr/>
          </p:nvSpPr>
          <p:spPr>
            <a:xfrm>
              <a:off x="6053165" y="3792037"/>
              <a:ext cx="504056" cy="2880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Times New Roman"/>
                <a:buNone/>
              </a:pPr>
              <a:r>
                <a:rPr lang="en-US" sz="2000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</a:t>
              </a:r>
              <a:r>
                <a:rPr lang="en-US" sz="200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SI</a:t>
              </a:r>
              <a:endParaRPr/>
            </a:p>
          </p:txBody>
        </p:sp>
        <p:grpSp>
          <p:nvGrpSpPr>
            <p:cNvPr id="394" name="Google Shape;394;p15"/>
            <p:cNvGrpSpPr/>
            <p:nvPr/>
          </p:nvGrpSpPr>
          <p:grpSpPr>
            <a:xfrm>
              <a:off x="7493325" y="1631797"/>
              <a:ext cx="2520280" cy="2304256"/>
              <a:chOff x="3381400" y="2767608"/>
              <a:chExt cx="2520280" cy="2304256"/>
            </a:xfrm>
          </p:grpSpPr>
          <p:sp>
            <p:nvSpPr>
              <p:cNvPr id="395" name="Google Shape;395;p15"/>
              <p:cNvSpPr/>
              <p:nvPr/>
            </p:nvSpPr>
            <p:spPr>
              <a:xfrm>
                <a:off x="4029472" y="3775720"/>
                <a:ext cx="288032" cy="2880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000"/>
                  <a:buFont typeface="Times New Roman"/>
                  <a:buNone/>
                </a:pPr>
                <a:r>
                  <a:rPr lang="en-US" sz="20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III</a:t>
                </a:r>
                <a:endParaRPr/>
              </a:p>
            </p:txBody>
          </p:sp>
          <p:sp>
            <p:nvSpPr>
              <p:cNvPr id="396" name="Google Shape;396;p15"/>
              <p:cNvSpPr/>
              <p:nvPr/>
            </p:nvSpPr>
            <p:spPr>
              <a:xfrm>
                <a:off x="5397624" y="3343672"/>
                <a:ext cx="432048" cy="2880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000"/>
                  <a:buFont typeface="Times New Roman"/>
                  <a:buNone/>
                </a:pPr>
                <a:r>
                  <a:rPr lang="en-US" sz="20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IIS</a:t>
                </a:r>
                <a:endParaRPr/>
              </a:p>
            </p:txBody>
          </p:sp>
          <p:sp>
            <p:nvSpPr>
              <p:cNvPr id="397" name="Google Shape;397;p15"/>
              <p:cNvSpPr/>
              <p:nvPr/>
            </p:nvSpPr>
            <p:spPr>
              <a:xfrm>
                <a:off x="3381400" y="2767608"/>
                <a:ext cx="504056" cy="2880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000"/>
                  <a:buFont typeface="Times New Roman"/>
                  <a:buNone/>
                </a:pPr>
                <a:r>
                  <a:rPr lang="en-US" sz="20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ISS</a:t>
                </a:r>
                <a:endParaRPr/>
              </a:p>
            </p:txBody>
          </p:sp>
          <p:sp>
            <p:nvSpPr>
              <p:cNvPr id="398" name="Google Shape;398;p15"/>
              <p:cNvSpPr/>
              <p:nvPr/>
            </p:nvSpPr>
            <p:spPr>
              <a:xfrm>
                <a:off x="3381400" y="4495800"/>
                <a:ext cx="504056" cy="2880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000"/>
                  <a:buFont typeface="Times New Roman"/>
                  <a:buNone/>
                </a:pPr>
                <a:r>
                  <a:rPr lang="en-US" sz="2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S</a:t>
                </a:r>
                <a:r>
                  <a:rPr lang="en-US" sz="20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SS</a:t>
                </a:r>
                <a:endParaRPr/>
              </a:p>
            </p:txBody>
          </p:sp>
          <p:sp>
            <p:nvSpPr>
              <p:cNvPr id="399" name="Google Shape;399;p15"/>
              <p:cNvSpPr/>
              <p:nvPr/>
            </p:nvSpPr>
            <p:spPr>
              <a:xfrm>
                <a:off x="5397624" y="4783832"/>
                <a:ext cx="504056" cy="2880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000"/>
                  <a:buFont typeface="Times New Roman"/>
                  <a:buNone/>
                </a:pPr>
                <a:r>
                  <a:rPr lang="en-US" sz="2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SIS</a:t>
                </a:r>
                <a:endParaRPr sz="200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cxnSp>
            <p:nvCxnSpPr>
              <p:cNvPr id="400" name="Google Shape;400;p15"/>
              <p:cNvCxnSpPr/>
              <p:nvPr/>
            </p:nvCxnSpPr>
            <p:spPr>
              <a:xfrm rot="10800000" flipH="1">
                <a:off x="4173488" y="3487688"/>
                <a:ext cx="1224136" cy="576064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lgDash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401" name="Google Shape;401;p15"/>
              <p:cNvCxnSpPr/>
              <p:nvPr/>
            </p:nvCxnSpPr>
            <p:spPr>
              <a:xfrm rot="10800000">
                <a:off x="5397624" y="3487688"/>
                <a:ext cx="0" cy="144016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lgDash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402" name="Google Shape;402;p15"/>
              <p:cNvCxnSpPr/>
              <p:nvPr/>
            </p:nvCxnSpPr>
            <p:spPr>
              <a:xfrm>
                <a:off x="3633428" y="3055640"/>
                <a:ext cx="1764196" cy="432048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lgDash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403" name="Google Shape;403;p15"/>
              <p:cNvCxnSpPr/>
              <p:nvPr/>
            </p:nvCxnSpPr>
            <p:spPr>
              <a:xfrm>
                <a:off x="3633428" y="4495800"/>
                <a:ext cx="1764196" cy="432048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lgDash"/>
                <a:round/>
                <a:headEnd type="none" w="sm" len="sm"/>
                <a:tailEnd type="none" w="sm" len="sm"/>
              </a:ln>
            </p:spPr>
          </p:cxnSp>
        </p:grpSp>
        <p:grpSp>
          <p:nvGrpSpPr>
            <p:cNvPr id="404" name="Google Shape;404;p15"/>
            <p:cNvGrpSpPr/>
            <p:nvPr/>
          </p:nvGrpSpPr>
          <p:grpSpPr>
            <a:xfrm>
              <a:off x="6053165" y="2639909"/>
              <a:ext cx="3960440" cy="2016224"/>
              <a:chOff x="1941240" y="3775720"/>
              <a:chExt cx="3960440" cy="2016224"/>
            </a:xfrm>
          </p:grpSpPr>
          <p:sp>
            <p:nvSpPr>
              <p:cNvPr id="405" name="Google Shape;405;p15"/>
              <p:cNvSpPr/>
              <p:nvPr/>
            </p:nvSpPr>
            <p:spPr>
              <a:xfrm>
                <a:off x="4029472" y="3775720"/>
                <a:ext cx="288032" cy="2880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000"/>
                  <a:buFont typeface="Times New Roman"/>
                  <a:buNone/>
                </a:pPr>
                <a:r>
                  <a:rPr lang="en-US" sz="20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III</a:t>
                </a:r>
                <a:endParaRPr/>
              </a:p>
            </p:txBody>
          </p:sp>
          <p:sp>
            <p:nvSpPr>
              <p:cNvPr id="406" name="Google Shape;406;p15"/>
              <p:cNvSpPr/>
              <p:nvPr/>
            </p:nvSpPr>
            <p:spPr>
              <a:xfrm>
                <a:off x="3381400" y="4495800"/>
                <a:ext cx="504056" cy="2880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000"/>
                  <a:buFont typeface="Times New Roman"/>
                  <a:buNone/>
                </a:pPr>
                <a:r>
                  <a:rPr lang="en-US" sz="2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S</a:t>
                </a:r>
                <a:r>
                  <a:rPr lang="en-US" sz="20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SS</a:t>
                </a:r>
                <a:endParaRPr/>
              </a:p>
            </p:txBody>
          </p:sp>
          <p:sp>
            <p:nvSpPr>
              <p:cNvPr id="407" name="Google Shape;407;p15"/>
              <p:cNvSpPr/>
              <p:nvPr/>
            </p:nvSpPr>
            <p:spPr>
              <a:xfrm>
                <a:off x="1941240" y="4927848"/>
                <a:ext cx="504056" cy="2880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000"/>
                  <a:buFont typeface="Times New Roman"/>
                  <a:buNone/>
                </a:pPr>
                <a:r>
                  <a:rPr lang="en-US" sz="2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S</a:t>
                </a:r>
                <a:r>
                  <a:rPr lang="en-US" sz="20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SI</a:t>
                </a:r>
                <a:endParaRPr/>
              </a:p>
            </p:txBody>
          </p:sp>
          <p:sp>
            <p:nvSpPr>
              <p:cNvPr id="408" name="Google Shape;408;p15"/>
              <p:cNvSpPr/>
              <p:nvPr/>
            </p:nvSpPr>
            <p:spPr>
              <a:xfrm>
                <a:off x="5397624" y="4783832"/>
                <a:ext cx="504056" cy="2880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000"/>
                  <a:buFont typeface="Times New Roman"/>
                  <a:buNone/>
                </a:pPr>
                <a:r>
                  <a:rPr lang="en-US" sz="2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SIS</a:t>
                </a:r>
                <a:endParaRPr sz="2000" b="0" i="0" u="none" strike="noStrike" cap="none">
                  <a:solidFill>
                    <a:schemeClr val="dk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sp>
            <p:nvSpPr>
              <p:cNvPr id="409" name="Google Shape;409;p15"/>
              <p:cNvSpPr/>
              <p:nvPr/>
            </p:nvSpPr>
            <p:spPr>
              <a:xfrm>
                <a:off x="3957464" y="5503912"/>
                <a:ext cx="432048" cy="2880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000"/>
                  <a:buFont typeface="Times New Roman"/>
                  <a:buNone/>
                </a:pPr>
                <a:r>
                  <a:rPr lang="en-US" sz="2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S</a:t>
                </a:r>
                <a:r>
                  <a:rPr lang="en-US" sz="20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II</a:t>
                </a:r>
                <a:endParaRPr/>
              </a:p>
            </p:txBody>
          </p:sp>
          <p:cxnSp>
            <p:nvCxnSpPr>
              <p:cNvPr id="410" name="Google Shape;410;p15"/>
              <p:cNvCxnSpPr/>
              <p:nvPr/>
            </p:nvCxnSpPr>
            <p:spPr>
              <a:xfrm>
                <a:off x="4173488" y="4063752"/>
                <a:ext cx="0" cy="144016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lgDash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411" name="Google Shape;411;p15"/>
              <p:cNvCxnSpPr/>
              <p:nvPr/>
            </p:nvCxnSpPr>
            <p:spPr>
              <a:xfrm rot="10800000" flipH="1">
                <a:off x="4173488" y="4927848"/>
                <a:ext cx="1224136" cy="576064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lgDash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412" name="Google Shape;412;p15"/>
              <p:cNvCxnSpPr/>
              <p:nvPr/>
            </p:nvCxnSpPr>
            <p:spPr>
              <a:xfrm rot="10800000" flipH="1">
                <a:off x="2445296" y="4495800"/>
                <a:ext cx="1188132" cy="576064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lgDash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413" name="Google Shape;413;p15"/>
              <p:cNvCxnSpPr/>
              <p:nvPr/>
            </p:nvCxnSpPr>
            <p:spPr>
              <a:xfrm>
                <a:off x="2445296" y="5071864"/>
                <a:ext cx="1728192" cy="432048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lgDash"/>
                <a:round/>
                <a:headEnd type="none" w="sm" len="sm"/>
                <a:tailEnd type="none" w="sm" len="sm"/>
              </a:ln>
            </p:spPr>
          </p:cxnSp>
        </p:grpSp>
        <p:grpSp>
          <p:nvGrpSpPr>
            <p:cNvPr id="414" name="Google Shape;414;p15"/>
            <p:cNvGrpSpPr/>
            <p:nvPr/>
          </p:nvGrpSpPr>
          <p:grpSpPr>
            <a:xfrm>
              <a:off x="9293525" y="1919829"/>
              <a:ext cx="1764196" cy="1872208"/>
              <a:chOff x="9293525" y="1919829"/>
              <a:chExt cx="1764196" cy="1872208"/>
            </a:xfrm>
          </p:grpSpPr>
          <p:cxnSp>
            <p:nvCxnSpPr>
              <p:cNvPr id="415" name="Google Shape;415;p15"/>
              <p:cNvCxnSpPr/>
              <p:nvPr/>
            </p:nvCxnSpPr>
            <p:spPr>
              <a:xfrm rot="10800000" flipH="1">
                <a:off x="9833585" y="2351877"/>
                <a:ext cx="1224136" cy="576064"/>
              </a:xfrm>
              <a:prstGeom prst="straightConnector1">
                <a:avLst/>
              </a:prstGeom>
              <a:noFill/>
              <a:ln w="38100" cap="flat" cmpd="sng">
                <a:solidFill>
                  <a:srgbClr val="FF0000"/>
                </a:solidFill>
                <a:prstDash val="solid"/>
                <a:round/>
                <a:headEnd type="none" w="sm" len="sm"/>
                <a:tailEnd type="stealth" w="med" len="med"/>
              </a:ln>
            </p:spPr>
          </p:cxnSp>
          <p:cxnSp>
            <p:nvCxnSpPr>
              <p:cNvPr id="416" name="Google Shape;416;p15"/>
              <p:cNvCxnSpPr/>
              <p:nvPr/>
            </p:nvCxnSpPr>
            <p:spPr>
              <a:xfrm rot="10800000">
                <a:off x="9293525" y="1919829"/>
                <a:ext cx="1764196" cy="432048"/>
              </a:xfrm>
              <a:prstGeom prst="straightConnector1">
                <a:avLst/>
              </a:prstGeom>
              <a:noFill/>
              <a:ln w="38100" cap="flat" cmpd="sng">
                <a:solidFill>
                  <a:srgbClr val="FF0000"/>
                </a:solidFill>
                <a:prstDash val="solid"/>
                <a:round/>
                <a:headEnd type="none" w="sm" len="sm"/>
                <a:tailEnd type="stealth" w="med" len="med"/>
              </a:ln>
            </p:spPr>
          </p:cxnSp>
          <p:cxnSp>
            <p:nvCxnSpPr>
              <p:cNvPr id="417" name="Google Shape;417;p15"/>
              <p:cNvCxnSpPr/>
              <p:nvPr/>
            </p:nvCxnSpPr>
            <p:spPr>
              <a:xfrm rot="10800000">
                <a:off x="9293525" y="3359989"/>
                <a:ext cx="1764196" cy="432048"/>
              </a:xfrm>
              <a:prstGeom prst="straightConnector1">
                <a:avLst/>
              </a:prstGeom>
              <a:noFill/>
              <a:ln w="38100" cap="flat" cmpd="sng">
                <a:solidFill>
                  <a:srgbClr val="FF0000"/>
                </a:solidFill>
                <a:prstDash val="solid"/>
                <a:round/>
                <a:headEnd type="none" w="sm" len="sm"/>
                <a:tailEnd type="stealth" w="med" len="med"/>
              </a:ln>
            </p:spPr>
          </p:cxnSp>
          <p:cxnSp>
            <p:nvCxnSpPr>
              <p:cNvPr id="418" name="Google Shape;418;p15"/>
              <p:cNvCxnSpPr/>
              <p:nvPr/>
            </p:nvCxnSpPr>
            <p:spPr>
              <a:xfrm>
                <a:off x="11057721" y="2351877"/>
                <a:ext cx="0" cy="1440160"/>
              </a:xfrm>
              <a:prstGeom prst="straightConnector1">
                <a:avLst/>
              </a:prstGeom>
              <a:noFill/>
              <a:ln w="38100" cap="flat" cmpd="sng">
                <a:solidFill>
                  <a:srgbClr val="FF0000"/>
                </a:solidFill>
                <a:prstDash val="solid"/>
                <a:round/>
                <a:headEnd type="none" w="sm" len="sm"/>
                <a:tailEnd type="stealth" w="med" len="med"/>
              </a:ln>
            </p:spPr>
          </p:cxnSp>
          <p:cxnSp>
            <p:nvCxnSpPr>
              <p:cNvPr id="419" name="Google Shape;419;p15"/>
              <p:cNvCxnSpPr/>
              <p:nvPr/>
            </p:nvCxnSpPr>
            <p:spPr>
              <a:xfrm>
                <a:off x="9293525" y="1919829"/>
                <a:ext cx="1764196" cy="432048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33CC"/>
                </a:solidFill>
                <a:prstDash val="solid"/>
                <a:round/>
                <a:headEnd type="none" w="sm" len="sm"/>
                <a:tailEnd type="stealth" w="med" len="med"/>
              </a:ln>
            </p:spPr>
          </p:cxnSp>
          <p:cxnSp>
            <p:nvCxnSpPr>
              <p:cNvPr id="420" name="Google Shape;420;p15"/>
              <p:cNvCxnSpPr/>
              <p:nvPr/>
            </p:nvCxnSpPr>
            <p:spPr>
              <a:xfrm>
                <a:off x="9293525" y="3359989"/>
                <a:ext cx="1764196" cy="432048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33CC"/>
                </a:solidFill>
                <a:prstDash val="solid"/>
                <a:round/>
                <a:headEnd type="none" w="sm" len="sm"/>
                <a:tailEnd type="stealth" w="med" len="med"/>
              </a:ln>
            </p:spPr>
          </p:cxnSp>
          <p:cxnSp>
            <p:nvCxnSpPr>
              <p:cNvPr id="421" name="Google Shape;421;p15"/>
              <p:cNvCxnSpPr/>
              <p:nvPr/>
            </p:nvCxnSpPr>
            <p:spPr>
              <a:xfrm rot="10800000">
                <a:off x="11057721" y="2351877"/>
                <a:ext cx="0" cy="1440160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33CC"/>
                </a:solidFill>
                <a:prstDash val="solid"/>
                <a:round/>
                <a:headEnd type="none" w="sm" len="sm"/>
                <a:tailEnd type="stealth" w="med" len="med"/>
              </a:ln>
            </p:spPr>
          </p:cxnSp>
          <p:cxnSp>
            <p:nvCxnSpPr>
              <p:cNvPr id="422" name="Google Shape;422;p15"/>
              <p:cNvCxnSpPr/>
              <p:nvPr/>
            </p:nvCxnSpPr>
            <p:spPr>
              <a:xfrm flipH="1">
                <a:off x="9833585" y="2351877"/>
                <a:ext cx="1224136" cy="576064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33CC"/>
                </a:solidFill>
                <a:prstDash val="solid"/>
                <a:round/>
                <a:headEnd type="none" w="sm" len="sm"/>
                <a:tailEnd type="stealth" w="med" len="med"/>
              </a:ln>
            </p:spPr>
          </p:cxnSp>
        </p:grpSp>
        <p:cxnSp>
          <p:nvCxnSpPr>
            <p:cNvPr id="423" name="Google Shape;423;p15"/>
            <p:cNvCxnSpPr/>
            <p:nvPr/>
          </p:nvCxnSpPr>
          <p:spPr>
            <a:xfrm>
              <a:off x="6557221" y="2495893"/>
              <a:ext cx="0" cy="1440160"/>
            </a:xfrm>
            <a:prstGeom prst="straightConnector1">
              <a:avLst/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none" w="sm" len="sm"/>
              <a:tailEnd type="stealth" w="med" len="med"/>
            </a:ln>
          </p:spPr>
        </p:cxnSp>
        <p:grpSp>
          <p:nvGrpSpPr>
            <p:cNvPr id="424" name="Google Shape;424;p15"/>
            <p:cNvGrpSpPr/>
            <p:nvPr/>
          </p:nvGrpSpPr>
          <p:grpSpPr>
            <a:xfrm>
              <a:off x="6557221" y="1631797"/>
              <a:ext cx="1872208" cy="2304256"/>
              <a:chOff x="6557221" y="1631797"/>
              <a:chExt cx="1872208" cy="2304256"/>
            </a:xfrm>
          </p:grpSpPr>
          <p:sp>
            <p:nvSpPr>
              <p:cNvPr id="425" name="Google Shape;425;p15"/>
              <p:cNvSpPr/>
              <p:nvPr/>
            </p:nvSpPr>
            <p:spPr>
              <a:xfrm>
                <a:off x="8141397" y="2639909"/>
                <a:ext cx="288032" cy="2880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000"/>
                  <a:buFont typeface="Times New Roman"/>
                  <a:buNone/>
                </a:pPr>
                <a:r>
                  <a:rPr lang="en-US" sz="20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III</a:t>
                </a:r>
                <a:endParaRPr/>
              </a:p>
            </p:txBody>
          </p:sp>
          <p:sp>
            <p:nvSpPr>
              <p:cNvPr id="426" name="Google Shape;426;p15"/>
              <p:cNvSpPr/>
              <p:nvPr/>
            </p:nvSpPr>
            <p:spPr>
              <a:xfrm>
                <a:off x="7493325" y="1631797"/>
                <a:ext cx="504056" cy="2880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000"/>
                  <a:buFont typeface="Times New Roman"/>
                  <a:buNone/>
                </a:pPr>
                <a:r>
                  <a:rPr lang="en-US" sz="20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ISS</a:t>
                </a:r>
                <a:endParaRPr/>
              </a:p>
            </p:txBody>
          </p:sp>
          <p:sp>
            <p:nvSpPr>
              <p:cNvPr id="427" name="Google Shape;427;p15"/>
              <p:cNvSpPr/>
              <p:nvPr/>
            </p:nvSpPr>
            <p:spPr>
              <a:xfrm>
                <a:off x="7493325" y="3359989"/>
                <a:ext cx="504056" cy="28803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0" tIns="0" rIns="0" bIns="0" anchor="t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2000"/>
                  <a:buFont typeface="Times New Roman"/>
                  <a:buNone/>
                </a:pPr>
                <a:r>
                  <a:rPr lang="en-US" sz="2000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S</a:t>
                </a:r>
                <a:r>
                  <a:rPr lang="en-US" sz="2000" b="0" i="0" u="none" strike="noStrike" cap="none">
                    <a:solidFill>
                      <a:schemeClr val="dk1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SS</a:t>
                </a:r>
                <a:endParaRPr/>
              </a:p>
            </p:txBody>
          </p:sp>
          <p:cxnSp>
            <p:nvCxnSpPr>
              <p:cNvPr id="428" name="Google Shape;428;p15"/>
              <p:cNvCxnSpPr/>
              <p:nvPr/>
            </p:nvCxnSpPr>
            <p:spPr>
              <a:xfrm rot="10800000">
                <a:off x="7745353" y="1919829"/>
                <a:ext cx="0" cy="144016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lgDash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429" name="Google Shape;429;p15"/>
              <p:cNvCxnSpPr/>
              <p:nvPr/>
            </p:nvCxnSpPr>
            <p:spPr>
              <a:xfrm rot="10800000" flipH="1">
                <a:off x="6557221" y="1919829"/>
                <a:ext cx="1188132" cy="576064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lgDash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430" name="Google Shape;430;p15"/>
              <p:cNvCxnSpPr/>
              <p:nvPr/>
            </p:nvCxnSpPr>
            <p:spPr>
              <a:xfrm rot="10800000">
                <a:off x="6557221" y="2495753"/>
                <a:ext cx="0" cy="144030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lgDash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431" name="Google Shape;431;p15"/>
              <p:cNvCxnSpPr/>
              <p:nvPr/>
            </p:nvCxnSpPr>
            <p:spPr>
              <a:xfrm>
                <a:off x="6557221" y="2495893"/>
                <a:ext cx="1728192" cy="432048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dk1"/>
                </a:solidFill>
                <a:prstDash val="lgDash"/>
                <a:round/>
                <a:headEnd type="none" w="sm" len="sm"/>
                <a:tailEnd type="none" w="sm" len="sm"/>
              </a:ln>
            </p:spPr>
          </p:cxnSp>
          <p:cxnSp>
            <p:nvCxnSpPr>
              <p:cNvPr id="432" name="Google Shape;432;p15"/>
              <p:cNvCxnSpPr/>
              <p:nvPr/>
            </p:nvCxnSpPr>
            <p:spPr>
              <a:xfrm rot="10800000">
                <a:off x="6557221" y="2495893"/>
                <a:ext cx="1728192" cy="432048"/>
              </a:xfrm>
              <a:prstGeom prst="straightConnector1">
                <a:avLst/>
              </a:prstGeom>
              <a:noFill/>
              <a:ln w="38100" cap="flat" cmpd="sng">
                <a:solidFill>
                  <a:srgbClr val="FF0000"/>
                </a:solidFill>
                <a:prstDash val="solid"/>
                <a:round/>
                <a:headEnd type="none" w="sm" len="sm"/>
                <a:tailEnd type="stealth" w="med" len="med"/>
              </a:ln>
            </p:spPr>
          </p:cxnSp>
          <p:cxnSp>
            <p:nvCxnSpPr>
              <p:cNvPr id="433" name="Google Shape;433;p15"/>
              <p:cNvCxnSpPr/>
              <p:nvPr/>
            </p:nvCxnSpPr>
            <p:spPr>
              <a:xfrm>
                <a:off x="7745353" y="1919829"/>
                <a:ext cx="0" cy="1440160"/>
              </a:xfrm>
              <a:prstGeom prst="straightConnector1">
                <a:avLst/>
              </a:prstGeom>
              <a:noFill/>
              <a:ln w="38100" cap="flat" cmpd="sng">
                <a:solidFill>
                  <a:srgbClr val="FF0000"/>
                </a:solidFill>
                <a:prstDash val="solid"/>
                <a:round/>
                <a:headEnd type="none" w="sm" len="sm"/>
                <a:tailEnd type="stealth" w="med" len="med"/>
              </a:ln>
            </p:spPr>
          </p:cxnSp>
          <p:cxnSp>
            <p:nvCxnSpPr>
              <p:cNvPr id="434" name="Google Shape;434;p15"/>
              <p:cNvCxnSpPr/>
              <p:nvPr/>
            </p:nvCxnSpPr>
            <p:spPr>
              <a:xfrm rot="10800000" flipH="1">
                <a:off x="6557221" y="1919829"/>
                <a:ext cx="1188132" cy="576064"/>
              </a:xfrm>
              <a:prstGeom prst="straightConnector1">
                <a:avLst/>
              </a:prstGeom>
              <a:noFill/>
              <a:ln w="38100" cap="flat" cmpd="sng">
                <a:solidFill>
                  <a:srgbClr val="FF0000"/>
                </a:solidFill>
                <a:prstDash val="solid"/>
                <a:round/>
                <a:headEnd type="none" w="sm" len="sm"/>
                <a:tailEnd type="stealth" w="med" len="med"/>
              </a:ln>
            </p:spPr>
          </p:cxnSp>
          <p:cxnSp>
            <p:nvCxnSpPr>
              <p:cNvPr id="435" name="Google Shape;435;p15"/>
              <p:cNvCxnSpPr/>
              <p:nvPr/>
            </p:nvCxnSpPr>
            <p:spPr>
              <a:xfrm rot="10800000">
                <a:off x="6557221" y="2495893"/>
                <a:ext cx="0" cy="1440160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33CC"/>
                </a:solidFill>
                <a:prstDash val="solid"/>
                <a:round/>
                <a:headEnd type="none" w="sm" len="sm"/>
                <a:tailEnd type="stealth" w="med" len="med"/>
              </a:ln>
            </p:spPr>
          </p:cxnSp>
          <p:cxnSp>
            <p:nvCxnSpPr>
              <p:cNvPr id="436" name="Google Shape;436;p15"/>
              <p:cNvCxnSpPr/>
              <p:nvPr/>
            </p:nvCxnSpPr>
            <p:spPr>
              <a:xfrm rot="10800000">
                <a:off x="7745353" y="1919829"/>
                <a:ext cx="0" cy="1440160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33CC"/>
                </a:solidFill>
                <a:prstDash val="solid"/>
                <a:round/>
                <a:headEnd type="none" w="sm" len="sm"/>
                <a:tailEnd type="stealth" w="med" len="med"/>
              </a:ln>
            </p:spPr>
          </p:cxnSp>
          <p:cxnSp>
            <p:nvCxnSpPr>
              <p:cNvPr id="437" name="Google Shape;437;p15"/>
              <p:cNvCxnSpPr/>
              <p:nvPr/>
            </p:nvCxnSpPr>
            <p:spPr>
              <a:xfrm flipH="1">
                <a:off x="6557221" y="1919829"/>
                <a:ext cx="1188132" cy="576064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33CC"/>
                </a:solidFill>
                <a:prstDash val="solid"/>
                <a:round/>
                <a:headEnd type="none" w="sm" len="sm"/>
                <a:tailEnd type="stealth" w="med" len="med"/>
              </a:ln>
            </p:spPr>
          </p:cxnSp>
          <p:cxnSp>
            <p:nvCxnSpPr>
              <p:cNvPr id="438" name="Google Shape;438;p15"/>
              <p:cNvCxnSpPr/>
              <p:nvPr/>
            </p:nvCxnSpPr>
            <p:spPr>
              <a:xfrm>
                <a:off x="6557221" y="2495893"/>
                <a:ext cx="1728192" cy="432048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33CC"/>
                </a:solidFill>
                <a:prstDash val="solid"/>
                <a:round/>
                <a:headEnd type="none" w="sm" len="sm"/>
                <a:tailEnd type="stealth" w="med" len="med"/>
              </a:ln>
            </p:spPr>
          </p:cxnSp>
        </p:grpSp>
        <p:grpSp>
          <p:nvGrpSpPr>
            <p:cNvPr id="439" name="Google Shape;439;p15"/>
            <p:cNvGrpSpPr/>
            <p:nvPr/>
          </p:nvGrpSpPr>
          <p:grpSpPr>
            <a:xfrm>
              <a:off x="6629229" y="4080069"/>
              <a:ext cx="2956547" cy="1440160"/>
              <a:chOff x="6629229" y="4080069"/>
              <a:chExt cx="2956547" cy="1440160"/>
            </a:xfrm>
          </p:grpSpPr>
          <p:cxnSp>
            <p:nvCxnSpPr>
              <p:cNvPr id="440" name="Google Shape;440;p15"/>
              <p:cNvCxnSpPr/>
              <p:nvPr/>
            </p:nvCxnSpPr>
            <p:spPr>
              <a:xfrm rot="10800000" flipH="1">
                <a:off x="8357421" y="4944165"/>
                <a:ext cx="1224136" cy="576064"/>
              </a:xfrm>
              <a:prstGeom prst="straightConnector1">
                <a:avLst/>
              </a:prstGeom>
              <a:noFill/>
              <a:ln w="38100" cap="flat" cmpd="sng">
                <a:solidFill>
                  <a:srgbClr val="FF0000"/>
                </a:solidFill>
                <a:prstDash val="solid"/>
                <a:round/>
                <a:headEnd type="none" w="sm" len="sm"/>
                <a:tailEnd type="stealth" w="med" len="med"/>
              </a:ln>
            </p:spPr>
          </p:cxnSp>
          <p:cxnSp>
            <p:nvCxnSpPr>
              <p:cNvPr id="441" name="Google Shape;441;p15"/>
              <p:cNvCxnSpPr/>
              <p:nvPr/>
            </p:nvCxnSpPr>
            <p:spPr>
              <a:xfrm rot="10800000" flipH="1">
                <a:off x="6629229" y="4512117"/>
                <a:ext cx="1188132" cy="576064"/>
              </a:xfrm>
              <a:prstGeom prst="straightConnector1">
                <a:avLst/>
              </a:prstGeom>
              <a:noFill/>
              <a:ln w="38100" cap="flat" cmpd="sng">
                <a:solidFill>
                  <a:srgbClr val="FF0000"/>
                </a:solidFill>
                <a:prstDash val="solid"/>
                <a:round/>
                <a:headEnd type="none" w="sm" len="sm"/>
                <a:tailEnd type="stealth" w="med" len="med"/>
              </a:ln>
            </p:spPr>
          </p:cxnSp>
          <p:cxnSp>
            <p:nvCxnSpPr>
              <p:cNvPr id="442" name="Google Shape;442;p15"/>
              <p:cNvCxnSpPr/>
              <p:nvPr/>
            </p:nvCxnSpPr>
            <p:spPr>
              <a:xfrm rot="10800000">
                <a:off x="6629229" y="5088181"/>
                <a:ext cx="1728192" cy="432048"/>
              </a:xfrm>
              <a:prstGeom prst="straightConnector1">
                <a:avLst/>
              </a:prstGeom>
              <a:noFill/>
              <a:ln w="38100" cap="flat" cmpd="sng">
                <a:solidFill>
                  <a:srgbClr val="FF0000"/>
                </a:solidFill>
                <a:prstDash val="solid"/>
                <a:round/>
                <a:headEnd type="none" w="sm" len="sm"/>
                <a:tailEnd type="stealth" w="med" len="med"/>
              </a:ln>
            </p:spPr>
          </p:cxnSp>
          <p:cxnSp>
            <p:nvCxnSpPr>
              <p:cNvPr id="443" name="Google Shape;443;p15"/>
              <p:cNvCxnSpPr/>
              <p:nvPr/>
            </p:nvCxnSpPr>
            <p:spPr>
              <a:xfrm flipH="1">
                <a:off x="6629229" y="4512117"/>
                <a:ext cx="1188132" cy="576064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33CC"/>
                </a:solidFill>
                <a:prstDash val="solid"/>
                <a:round/>
                <a:headEnd type="none" w="sm" len="sm"/>
                <a:tailEnd type="stealth" w="med" len="med"/>
              </a:ln>
            </p:spPr>
          </p:cxnSp>
          <p:cxnSp>
            <p:nvCxnSpPr>
              <p:cNvPr id="444" name="Google Shape;444;p15"/>
              <p:cNvCxnSpPr/>
              <p:nvPr/>
            </p:nvCxnSpPr>
            <p:spPr>
              <a:xfrm rot="10800000">
                <a:off x="8357421" y="4080069"/>
                <a:ext cx="0" cy="1440160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33CC"/>
                </a:solidFill>
                <a:prstDash val="solid"/>
                <a:round/>
                <a:headEnd type="none" w="sm" len="sm"/>
                <a:tailEnd type="stealth" w="med" len="med"/>
              </a:ln>
            </p:spPr>
          </p:cxnSp>
          <p:cxnSp>
            <p:nvCxnSpPr>
              <p:cNvPr id="445" name="Google Shape;445;p15"/>
              <p:cNvCxnSpPr/>
              <p:nvPr/>
            </p:nvCxnSpPr>
            <p:spPr>
              <a:xfrm>
                <a:off x="6652796" y="5087210"/>
                <a:ext cx="1730470" cy="432291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33CC"/>
                </a:solidFill>
                <a:prstDash val="solid"/>
                <a:round/>
                <a:headEnd type="none" w="sm" len="sm"/>
                <a:tailEnd type="stealth" w="med" len="med"/>
              </a:ln>
            </p:spPr>
          </p:cxnSp>
          <p:cxnSp>
            <p:nvCxnSpPr>
              <p:cNvPr id="446" name="Google Shape;446;p15"/>
              <p:cNvCxnSpPr/>
              <p:nvPr/>
            </p:nvCxnSpPr>
            <p:spPr>
              <a:xfrm flipH="1">
                <a:off x="8325757" y="4943437"/>
                <a:ext cx="1260019" cy="576064"/>
              </a:xfrm>
              <a:prstGeom prst="straightConnector1">
                <a:avLst/>
              </a:prstGeom>
              <a:noFill/>
              <a:ln w="38100" cap="flat" cmpd="sng">
                <a:solidFill>
                  <a:srgbClr val="0033CC"/>
                </a:solidFill>
                <a:prstDash val="solid"/>
                <a:round/>
                <a:headEnd type="none" w="sm" len="sm"/>
                <a:tailEnd type="stealth" w="med" len="med"/>
              </a:ln>
            </p:spPr>
          </p:cxnSp>
        </p:grpSp>
      </p:grpSp>
      <p:cxnSp>
        <p:nvCxnSpPr>
          <p:cNvPr id="447" name="Google Shape;447;p15"/>
          <p:cNvCxnSpPr>
            <a:stCxn id="390" idx="3"/>
          </p:cNvCxnSpPr>
          <p:nvPr/>
        </p:nvCxnSpPr>
        <p:spPr>
          <a:xfrm>
            <a:off x="2906645" y="4195305"/>
            <a:ext cx="2356800" cy="42600"/>
          </a:xfrm>
          <a:prstGeom prst="straightConnector1">
            <a:avLst/>
          </a:prstGeom>
          <a:noFill/>
          <a:ln w="38100" cap="flat" cmpd="sng">
            <a:solidFill>
              <a:schemeClr val="dk1"/>
            </a:solidFill>
            <a:prstDash val="solid"/>
            <a:miter lim="800000"/>
            <a:headEnd type="none" w="med" len="med"/>
            <a:tailEnd type="stealth" w="med" len="med"/>
          </a:ln>
        </p:spPr>
      </p:cxnSp>
      <p:pic>
        <p:nvPicPr>
          <p:cNvPr id="448" name="Google Shape;448;p15"/>
          <p:cNvPicPr preferRelativeResize="0"/>
          <p:nvPr/>
        </p:nvPicPr>
        <p:blipFill rotWithShape="1">
          <a:blip r:embed="rId3">
            <a:alphaModFix/>
          </a:blip>
          <a:srcRect l="-203125" t="-203125" r="-203125" b="-203125"/>
          <a:stretch/>
        </p:blipFill>
        <p:spPr>
          <a:xfrm>
            <a:off x="10052304" y="4718304"/>
            <a:ext cx="2057400" cy="2057400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30071">
        <p14:flythrough dir="ou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3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3" name="Google Shape;453;p16"/>
          <p:cNvGrpSpPr/>
          <p:nvPr/>
        </p:nvGrpSpPr>
        <p:grpSpPr>
          <a:xfrm>
            <a:off x="5338138" y="1564634"/>
            <a:ext cx="5114192" cy="4279973"/>
            <a:chOff x="6344286" y="1147423"/>
            <a:chExt cx="5114192" cy="4279973"/>
          </a:xfrm>
        </p:grpSpPr>
        <p:sp>
          <p:nvSpPr>
            <p:cNvPr id="454" name="Google Shape;454;p16"/>
            <p:cNvSpPr/>
            <p:nvPr/>
          </p:nvSpPr>
          <p:spPr>
            <a:xfrm>
              <a:off x="8170764" y="2362585"/>
              <a:ext cx="2746074" cy="2746074"/>
            </a:xfrm>
            <a:prstGeom prst="rect">
              <a:avLst/>
            </a:prstGeom>
            <a:solidFill>
              <a:schemeClr val="lt1"/>
            </a:solidFill>
            <a:ln w="12700" cap="flat" cmpd="sng">
              <a:solidFill>
                <a:schemeClr val="dk1"/>
              </a:solidFill>
              <a:prstDash val="dash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455" name="Google Shape;455;p16"/>
            <p:cNvCxnSpPr/>
            <p:nvPr/>
          </p:nvCxnSpPr>
          <p:spPr>
            <a:xfrm>
              <a:off x="6788989" y="1404667"/>
              <a:ext cx="1403229" cy="957532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dash"/>
              <a:miter lim="800000"/>
              <a:headEnd type="triangle" w="med" len="med"/>
              <a:tailEnd type="none" w="sm" len="sm"/>
            </a:ln>
          </p:spPr>
        </p:cxnSp>
        <p:cxnSp>
          <p:nvCxnSpPr>
            <p:cNvPr id="456" name="Google Shape;456;p16"/>
            <p:cNvCxnSpPr/>
            <p:nvPr/>
          </p:nvCxnSpPr>
          <p:spPr>
            <a:xfrm>
              <a:off x="9543691" y="1398917"/>
              <a:ext cx="1403229" cy="957532"/>
            </a:xfrm>
            <a:prstGeom prst="straightConnector1">
              <a:avLst/>
            </a:prstGeom>
            <a:noFill/>
            <a:ln w="12700" cap="flat" cmpd="sng">
              <a:solidFill>
                <a:srgbClr val="0C0C0C"/>
              </a:solidFill>
              <a:prstDash val="dash"/>
              <a:miter lim="800000"/>
              <a:headEnd type="none" w="sm" len="sm"/>
              <a:tailEnd type="none" w="sm" len="sm"/>
            </a:ln>
          </p:spPr>
        </p:cxnSp>
        <p:cxnSp>
          <p:nvCxnSpPr>
            <p:cNvPr id="457" name="Google Shape;457;p16"/>
            <p:cNvCxnSpPr/>
            <p:nvPr/>
          </p:nvCxnSpPr>
          <p:spPr>
            <a:xfrm>
              <a:off x="6797615" y="4159370"/>
              <a:ext cx="1403229" cy="957532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dash"/>
              <a:miter lim="800000"/>
              <a:headEnd type="none" w="sm" len="sm"/>
              <a:tailEnd type="none" w="sm" len="sm"/>
            </a:ln>
          </p:spPr>
        </p:cxnSp>
        <p:cxnSp>
          <p:nvCxnSpPr>
            <p:cNvPr id="458" name="Google Shape;458;p16"/>
            <p:cNvCxnSpPr/>
            <p:nvPr/>
          </p:nvCxnSpPr>
          <p:spPr>
            <a:xfrm>
              <a:off x="9543691" y="4159370"/>
              <a:ext cx="1403229" cy="957532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dash"/>
              <a:miter lim="800000"/>
              <a:headEnd type="none" w="sm" len="sm"/>
              <a:tailEnd type="none" w="sm" len="sm"/>
            </a:ln>
          </p:spPr>
        </p:cxnSp>
        <p:cxnSp>
          <p:nvCxnSpPr>
            <p:cNvPr id="459" name="Google Shape;459;p16"/>
            <p:cNvCxnSpPr/>
            <p:nvPr/>
          </p:nvCxnSpPr>
          <p:spPr>
            <a:xfrm rot="10800000" flipH="1">
              <a:off x="6875254" y="4173745"/>
              <a:ext cx="2668438" cy="5751"/>
            </a:xfrm>
            <a:prstGeom prst="straightConnector1">
              <a:avLst/>
            </a:prstGeom>
            <a:noFill/>
            <a:ln w="12700" cap="flat" cmpd="sng">
              <a:solidFill>
                <a:srgbClr val="0C0C0C"/>
              </a:solidFill>
              <a:prstDash val="dash"/>
              <a:miter lim="800000"/>
              <a:headEnd type="none" w="sm" len="sm"/>
              <a:tailEnd type="none" w="sm" len="sm"/>
            </a:ln>
          </p:spPr>
        </p:cxnSp>
        <p:cxnSp>
          <p:nvCxnSpPr>
            <p:cNvPr id="460" name="Google Shape;460;p16"/>
            <p:cNvCxnSpPr/>
            <p:nvPr/>
          </p:nvCxnSpPr>
          <p:spPr>
            <a:xfrm rot="10800000" flipH="1">
              <a:off x="6832121" y="1398916"/>
              <a:ext cx="2711570" cy="34505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dash"/>
              <a:miter lim="800000"/>
              <a:headEnd type="none" w="sm" len="sm"/>
              <a:tailEnd type="none" w="sm" len="sm"/>
            </a:ln>
          </p:spPr>
        </p:cxnSp>
        <p:cxnSp>
          <p:nvCxnSpPr>
            <p:cNvPr id="461" name="Google Shape;461;p16"/>
            <p:cNvCxnSpPr/>
            <p:nvPr/>
          </p:nvCxnSpPr>
          <p:spPr>
            <a:xfrm flipH="1">
              <a:off x="6797617" y="1419044"/>
              <a:ext cx="20128" cy="2769080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dash"/>
              <a:miter lim="800000"/>
              <a:headEnd type="none" w="sm" len="sm"/>
              <a:tailEnd type="none" w="sm" len="sm"/>
            </a:ln>
          </p:spPr>
        </p:cxnSp>
        <p:cxnSp>
          <p:nvCxnSpPr>
            <p:cNvPr id="462" name="Google Shape;462;p16"/>
            <p:cNvCxnSpPr/>
            <p:nvPr/>
          </p:nvCxnSpPr>
          <p:spPr>
            <a:xfrm>
              <a:off x="9535064" y="1347156"/>
              <a:ext cx="8628" cy="2840965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dash"/>
              <a:miter lim="800000"/>
              <a:headEnd type="none" w="sm" len="sm"/>
              <a:tailEnd type="none" w="sm" len="sm"/>
            </a:ln>
          </p:spPr>
        </p:cxnSp>
        <p:sp>
          <p:nvSpPr>
            <p:cNvPr id="463" name="Google Shape;463;p16"/>
            <p:cNvSpPr txBox="1"/>
            <p:nvPr/>
          </p:nvSpPr>
          <p:spPr>
            <a:xfrm>
              <a:off x="8103576" y="2008959"/>
              <a:ext cx="586153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III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64" name="Google Shape;464;p16"/>
            <p:cNvSpPr txBox="1"/>
            <p:nvPr/>
          </p:nvSpPr>
          <p:spPr>
            <a:xfrm>
              <a:off x="10916286" y="2182593"/>
              <a:ext cx="542192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IIS</a:t>
              </a:r>
              <a:endParaRPr/>
            </a:p>
          </p:txBody>
        </p:sp>
        <p:sp>
          <p:nvSpPr>
            <p:cNvPr id="465" name="Google Shape;465;p16"/>
            <p:cNvSpPr txBox="1"/>
            <p:nvPr/>
          </p:nvSpPr>
          <p:spPr>
            <a:xfrm>
              <a:off x="9622323" y="1147423"/>
              <a:ext cx="542192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ISS</a:t>
              </a:r>
              <a:endParaRPr/>
            </a:p>
          </p:txBody>
        </p:sp>
        <p:sp>
          <p:nvSpPr>
            <p:cNvPr id="466" name="Google Shape;466;p16"/>
            <p:cNvSpPr txBox="1"/>
            <p:nvPr/>
          </p:nvSpPr>
          <p:spPr>
            <a:xfrm>
              <a:off x="9550437" y="3893499"/>
              <a:ext cx="542192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SSS</a:t>
              </a:r>
              <a:endParaRPr/>
            </a:p>
          </p:txBody>
        </p:sp>
        <p:sp>
          <p:nvSpPr>
            <p:cNvPr id="467" name="Google Shape;467;p16"/>
            <p:cNvSpPr txBox="1"/>
            <p:nvPr/>
          </p:nvSpPr>
          <p:spPr>
            <a:xfrm>
              <a:off x="10916286" y="4928667"/>
              <a:ext cx="542192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SIS</a:t>
              </a:r>
              <a:endParaRPr/>
            </a:p>
          </p:txBody>
        </p:sp>
        <p:sp>
          <p:nvSpPr>
            <p:cNvPr id="468" name="Google Shape;468;p16"/>
            <p:cNvSpPr txBox="1"/>
            <p:nvPr/>
          </p:nvSpPr>
          <p:spPr>
            <a:xfrm>
              <a:off x="6344286" y="3994140"/>
              <a:ext cx="542192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SSI</a:t>
              </a:r>
              <a:endParaRPr/>
            </a:p>
          </p:txBody>
        </p:sp>
        <p:sp>
          <p:nvSpPr>
            <p:cNvPr id="469" name="Google Shape;469;p16"/>
            <p:cNvSpPr txBox="1"/>
            <p:nvPr/>
          </p:nvSpPr>
          <p:spPr>
            <a:xfrm>
              <a:off x="6416172" y="1161799"/>
              <a:ext cx="542192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ISI</a:t>
              </a:r>
              <a:endParaRPr/>
            </a:p>
          </p:txBody>
        </p:sp>
        <p:sp>
          <p:nvSpPr>
            <p:cNvPr id="470" name="Google Shape;470;p16"/>
            <p:cNvSpPr txBox="1"/>
            <p:nvPr/>
          </p:nvSpPr>
          <p:spPr>
            <a:xfrm>
              <a:off x="7825154" y="5058064"/>
              <a:ext cx="542192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SII</a:t>
              </a:r>
              <a:endParaRPr/>
            </a:p>
          </p:txBody>
        </p:sp>
      </p:grpSp>
      <p:sp>
        <p:nvSpPr>
          <p:cNvPr id="471" name="Google Shape;471;p16"/>
          <p:cNvSpPr txBox="1"/>
          <p:nvPr/>
        </p:nvSpPr>
        <p:spPr>
          <a:xfrm>
            <a:off x="12674" y="1144936"/>
            <a:ext cx="4952360" cy="18025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marR="0" lvl="0" indent="-304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72" name="Google Shape;472;p16"/>
          <p:cNvSpPr txBox="1"/>
          <p:nvPr/>
        </p:nvSpPr>
        <p:spPr>
          <a:xfrm>
            <a:off x="14111" y="338666"/>
            <a:ext cx="5319887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 generated for 3 cores</a:t>
            </a:r>
            <a:endParaRPr/>
          </a:p>
        </p:txBody>
      </p:sp>
      <p:sp>
        <p:nvSpPr>
          <p:cNvPr id="473" name="Google Shape;473;p16"/>
          <p:cNvSpPr txBox="1"/>
          <p:nvPr/>
        </p:nvSpPr>
        <p:spPr>
          <a:xfrm>
            <a:off x="8466" y="778934"/>
            <a:ext cx="215053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Load 0</a:t>
            </a:r>
            <a:endParaRPr/>
          </a:p>
        </p:txBody>
      </p:sp>
      <p:cxnSp>
        <p:nvCxnSpPr>
          <p:cNvPr id="474" name="Google Shape;474;p16"/>
          <p:cNvCxnSpPr/>
          <p:nvPr/>
        </p:nvCxnSpPr>
        <p:spPr>
          <a:xfrm>
            <a:off x="7360356" y="3423355"/>
            <a:ext cx="11288" cy="2974621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475" name="Google Shape;475;p16"/>
          <p:cNvSpPr txBox="1"/>
          <p:nvPr/>
        </p:nvSpPr>
        <p:spPr>
          <a:xfrm>
            <a:off x="5644" y="1143001"/>
            <a:ext cx="215053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   Load 1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76" name="Google Shape;476;p16"/>
          <p:cNvCxnSpPr/>
          <p:nvPr/>
        </p:nvCxnSpPr>
        <p:spPr>
          <a:xfrm rot="10800000">
            <a:off x="5026378" y="4588931"/>
            <a:ext cx="2274712" cy="1809046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477" name="Google Shape;477;p16"/>
          <p:cNvSpPr txBox="1"/>
          <p:nvPr/>
        </p:nvSpPr>
        <p:spPr>
          <a:xfrm>
            <a:off x="2822" y="1521179"/>
            <a:ext cx="215053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   Evict 1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78" name="Google Shape;478;p16"/>
          <p:cNvCxnSpPr/>
          <p:nvPr/>
        </p:nvCxnSpPr>
        <p:spPr>
          <a:xfrm>
            <a:off x="5026380" y="4588933"/>
            <a:ext cx="2269065" cy="1803397"/>
          </a:xfrm>
          <a:prstGeom prst="straightConnector1">
            <a:avLst/>
          </a:prstGeom>
          <a:noFill/>
          <a:ln w="28575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479" name="Google Shape;479;p16"/>
          <p:cNvSpPr txBox="1"/>
          <p:nvPr/>
        </p:nvSpPr>
        <p:spPr>
          <a:xfrm>
            <a:off x="14111" y="1885246"/>
            <a:ext cx="215053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   Load 2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80" name="Google Shape;480;p16"/>
          <p:cNvCxnSpPr/>
          <p:nvPr/>
        </p:nvCxnSpPr>
        <p:spPr>
          <a:xfrm rot="10800000" flipH="1">
            <a:off x="7357535" y="6381044"/>
            <a:ext cx="3440287" cy="2822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481" name="Google Shape;481;p16"/>
          <p:cNvSpPr txBox="1"/>
          <p:nvPr/>
        </p:nvSpPr>
        <p:spPr>
          <a:xfrm>
            <a:off x="-2822" y="2249313"/>
            <a:ext cx="215053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5.   Load 1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82" name="Google Shape;482;p16"/>
          <p:cNvCxnSpPr/>
          <p:nvPr/>
        </p:nvCxnSpPr>
        <p:spPr>
          <a:xfrm rot="10800000">
            <a:off x="8621889" y="4981221"/>
            <a:ext cx="2091268" cy="1413934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483" name="Google Shape;483;p16"/>
          <p:cNvSpPr txBox="1"/>
          <p:nvPr/>
        </p:nvSpPr>
        <p:spPr>
          <a:xfrm>
            <a:off x="8467" y="2627491"/>
            <a:ext cx="215053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6.   Evict 1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84" name="Google Shape;484;p16"/>
          <p:cNvCxnSpPr/>
          <p:nvPr/>
        </p:nvCxnSpPr>
        <p:spPr>
          <a:xfrm>
            <a:off x="8621891" y="4995333"/>
            <a:ext cx="2085620" cy="1380065"/>
          </a:xfrm>
          <a:prstGeom prst="straightConnector1">
            <a:avLst/>
          </a:prstGeom>
          <a:noFill/>
          <a:ln w="28575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485" name="Google Shape;485;p16"/>
          <p:cNvSpPr txBox="1"/>
          <p:nvPr/>
        </p:nvSpPr>
        <p:spPr>
          <a:xfrm>
            <a:off x="-8466" y="2991558"/>
            <a:ext cx="215053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7.   Evict 2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86" name="Google Shape;486;p16"/>
          <p:cNvCxnSpPr/>
          <p:nvPr/>
        </p:nvCxnSpPr>
        <p:spPr>
          <a:xfrm rot="10800000">
            <a:off x="7295445" y="6378222"/>
            <a:ext cx="3502378" cy="2822"/>
          </a:xfrm>
          <a:prstGeom prst="straightConnector1">
            <a:avLst/>
          </a:prstGeom>
          <a:noFill/>
          <a:ln w="28575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487" name="Google Shape;487;p16"/>
          <p:cNvSpPr txBox="1"/>
          <p:nvPr/>
        </p:nvSpPr>
        <p:spPr>
          <a:xfrm>
            <a:off x="2823" y="3383847"/>
            <a:ext cx="215053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8.   Evict 0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488" name="Google Shape;488;p16"/>
          <p:cNvCxnSpPr/>
          <p:nvPr/>
        </p:nvCxnSpPr>
        <p:spPr>
          <a:xfrm rot="10800000">
            <a:off x="7354711" y="3361265"/>
            <a:ext cx="16934" cy="2994378"/>
          </a:xfrm>
          <a:prstGeom prst="straightConnector1">
            <a:avLst/>
          </a:prstGeom>
          <a:noFill/>
          <a:ln w="28575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489" name="Google Shape;489;p16"/>
          <p:cNvSpPr txBox="1"/>
          <p:nvPr/>
        </p:nvSpPr>
        <p:spPr>
          <a:xfrm>
            <a:off x="1" y="3747914"/>
            <a:ext cx="215053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….</a:t>
            </a:r>
            <a:endParaRPr/>
          </a:p>
        </p:txBody>
      </p:sp>
      <p:grpSp>
        <p:nvGrpSpPr>
          <p:cNvPr id="490" name="Google Shape;490;p16"/>
          <p:cNvGrpSpPr/>
          <p:nvPr/>
        </p:nvGrpSpPr>
        <p:grpSpPr>
          <a:xfrm>
            <a:off x="1080911" y="1659466"/>
            <a:ext cx="4492977" cy="2874748"/>
            <a:chOff x="1080911" y="1659466"/>
            <a:chExt cx="4492977" cy="2874748"/>
          </a:xfrm>
        </p:grpSpPr>
        <p:sp>
          <p:nvSpPr>
            <p:cNvPr id="491" name="Google Shape;491;p16"/>
            <p:cNvSpPr txBox="1"/>
            <p:nvPr/>
          </p:nvSpPr>
          <p:spPr>
            <a:xfrm>
              <a:off x="1905000" y="2779888"/>
              <a:ext cx="3668888" cy="175432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 b="1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Note:</a:t>
              </a: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EVICT =&gt; cache block is invalidated from the core</a:t>
              </a:r>
              <a:endParaRPr/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For this, another memory block mapping to the same cache line is loaded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492" name="Google Shape;492;p16"/>
            <p:cNvCxnSpPr/>
            <p:nvPr/>
          </p:nvCxnSpPr>
          <p:spPr>
            <a:xfrm>
              <a:off x="1080911" y="1659466"/>
              <a:ext cx="900288" cy="2000954"/>
            </a:xfrm>
            <a:prstGeom prst="bentConnector3">
              <a:avLst>
                <a:gd name="adj1" fmla="val 50000"/>
              </a:avLst>
            </a:prstGeom>
            <a:noFill/>
            <a:ln w="12700" cap="flat" cmpd="sng">
              <a:solidFill>
                <a:srgbClr val="002060"/>
              </a:solidFill>
              <a:prstDash val="solid"/>
              <a:miter lim="800000"/>
              <a:headEnd type="triangle" w="med" len="med"/>
              <a:tailEnd type="triangle" w="med" len="med"/>
            </a:ln>
          </p:spPr>
        </p:cxnSp>
      </p:grpSp>
      <p:pic>
        <p:nvPicPr>
          <p:cNvPr id="493" name="Google Shape;493;p16"/>
          <p:cNvPicPr preferRelativeResize="0"/>
          <p:nvPr/>
        </p:nvPicPr>
        <p:blipFill rotWithShape="1">
          <a:blip r:embed="rId3">
            <a:alphaModFix/>
          </a:blip>
          <a:srcRect l="-203125" t="-203125" r="-203125" b="-203125"/>
          <a:stretch/>
        </p:blipFill>
        <p:spPr>
          <a:xfrm>
            <a:off x="10052304" y="4718304"/>
            <a:ext cx="2057400" cy="2057400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59160">
        <p14:flythrough dir="ou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Google Shape;498;p17"/>
          <p:cNvSpPr/>
          <p:nvPr/>
        </p:nvSpPr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99" name="Google Shape;499;p17"/>
          <p:cNvSpPr txBox="1"/>
          <p:nvPr/>
        </p:nvSpPr>
        <p:spPr>
          <a:xfrm>
            <a:off x="0" y="504104"/>
            <a:ext cx="1158240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 Cases for 3 cores P0, P1, P2</a:t>
            </a:r>
            <a:endParaRPr/>
          </a:p>
        </p:txBody>
      </p:sp>
      <p:sp>
        <p:nvSpPr>
          <p:cNvPr id="500" name="Google Shape;500;p17"/>
          <p:cNvSpPr txBox="1"/>
          <p:nvPr/>
        </p:nvSpPr>
        <p:spPr>
          <a:xfrm>
            <a:off x="389466" y="948267"/>
            <a:ext cx="215053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P2 : Load B0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01" name="Google Shape;501;p17"/>
          <p:cNvGrpSpPr/>
          <p:nvPr/>
        </p:nvGrpSpPr>
        <p:grpSpPr>
          <a:xfrm>
            <a:off x="4713532" y="1147153"/>
            <a:ext cx="4008270" cy="505645"/>
            <a:chOff x="4713532" y="1147153"/>
            <a:chExt cx="4008270" cy="505645"/>
          </a:xfrm>
        </p:grpSpPr>
        <p:sp>
          <p:nvSpPr>
            <p:cNvPr id="502" name="Google Shape;502;p17"/>
            <p:cNvSpPr txBox="1"/>
            <p:nvPr/>
          </p:nvSpPr>
          <p:spPr>
            <a:xfrm>
              <a:off x="4713532" y="1283466"/>
              <a:ext cx="468923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III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3" name="Google Shape;503;p17"/>
            <p:cNvSpPr txBox="1"/>
            <p:nvPr/>
          </p:nvSpPr>
          <p:spPr>
            <a:xfrm>
              <a:off x="8252879" y="1147153"/>
              <a:ext cx="468923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III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04" name="Google Shape;504;p17"/>
          <p:cNvSpPr txBox="1"/>
          <p:nvPr/>
        </p:nvSpPr>
        <p:spPr>
          <a:xfrm>
            <a:off x="5547071" y="1003372"/>
            <a:ext cx="70338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B0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5" name="Google Shape;505;p17"/>
          <p:cNvSpPr txBox="1"/>
          <p:nvPr/>
        </p:nvSpPr>
        <p:spPr>
          <a:xfrm>
            <a:off x="9022339" y="1008002"/>
            <a:ext cx="70338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B1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06" name="Google Shape;506;p17"/>
          <p:cNvSpPr txBox="1"/>
          <p:nvPr/>
        </p:nvSpPr>
        <p:spPr>
          <a:xfrm>
            <a:off x="383715" y="1316328"/>
            <a:ext cx="215053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   P1 : Load B0</a:t>
            </a:r>
            <a:endParaRPr/>
          </a:p>
        </p:txBody>
      </p:sp>
      <p:sp>
        <p:nvSpPr>
          <p:cNvPr id="507" name="Google Shape;507;p17"/>
          <p:cNvSpPr txBox="1"/>
          <p:nvPr/>
        </p:nvSpPr>
        <p:spPr>
          <a:xfrm>
            <a:off x="398092" y="1718894"/>
            <a:ext cx="354513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   P1 : Load B1 (Evict B0 from P1)</a:t>
            </a:r>
            <a:endParaRPr/>
          </a:p>
        </p:txBody>
      </p:sp>
      <p:sp>
        <p:nvSpPr>
          <p:cNvPr id="508" name="Google Shape;508;p17"/>
          <p:cNvSpPr txBox="1"/>
          <p:nvPr/>
        </p:nvSpPr>
        <p:spPr>
          <a:xfrm>
            <a:off x="398092" y="2078328"/>
            <a:ext cx="215053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   P0 : Load B0</a:t>
            </a:r>
            <a:endParaRPr/>
          </a:p>
        </p:txBody>
      </p:sp>
      <p:sp>
        <p:nvSpPr>
          <p:cNvPr id="509" name="Google Shape;509;p17"/>
          <p:cNvSpPr txBox="1"/>
          <p:nvPr/>
        </p:nvSpPr>
        <p:spPr>
          <a:xfrm>
            <a:off x="383715" y="2394629"/>
            <a:ext cx="350200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5.   P1 : Load B0 (Evict B1 from P1)</a:t>
            </a:r>
            <a:endParaRPr/>
          </a:p>
        </p:txBody>
      </p:sp>
      <p:sp>
        <p:nvSpPr>
          <p:cNvPr id="510" name="Google Shape;510;p17"/>
          <p:cNvSpPr txBox="1"/>
          <p:nvPr/>
        </p:nvSpPr>
        <p:spPr>
          <a:xfrm>
            <a:off x="383715" y="2754063"/>
            <a:ext cx="350200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6.   P1 : Load B1 (Evict B0 from P1)</a:t>
            </a:r>
            <a:endParaRPr/>
          </a:p>
        </p:txBody>
      </p:sp>
      <p:sp>
        <p:nvSpPr>
          <p:cNvPr id="511" name="Google Shape;511;p17"/>
          <p:cNvSpPr txBox="1"/>
          <p:nvPr/>
        </p:nvSpPr>
        <p:spPr>
          <a:xfrm>
            <a:off x="383715" y="3429799"/>
            <a:ext cx="350200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8.   P2 : Load B1 (Evict B0 from P2)</a:t>
            </a:r>
            <a:endParaRPr/>
          </a:p>
        </p:txBody>
      </p:sp>
      <p:sp>
        <p:nvSpPr>
          <p:cNvPr id="512" name="Google Shape;512;p17"/>
          <p:cNvSpPr txBox="1"/>
          <p:nvPr/>
        </p:nvSpPr>
        <p:spPr>
          <a:xfrm>
            <a:off x="392342" y="3107746"/>
            <a:ext cx="341574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7.   P0 : Load B1 (Evict B0 from P0)</a:t>
            </a:r>
            <a:endParaRPr/>
          </a:p>
        </p:txBody>
      </p:sp>
      <p:sp>
        <p:nvSpPr>
          <p:cNvPr id="513" name="Google Shape;513;p17"/>
          <p:cNvSpPr txBox="1"/>
          <p:nvPr/>
        </p:nvSpPr>
        <p:spPr>
          <a:xfrm>
            <a:off x="6380609" y="1273662"/>
            <a:ext cx="46892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IIS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4" name="Google Shape;514;p17"/>
          <p:cNvSpPr txBox="1"/>
          <p:nvPr/>
        </p:nvSpPr>
        <p:spPr>
          <a:xfrm>
            <a:off x="6626360" y="2850401"/>
            <a:ext cx="46892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5" name="Google Shape;515;p17"/>
          <p:cNvSpPr txBox="1"/>
          <p:nvPr/>
        </p:nvSpPr>
        <p:spPr>
          <a:xfrm>
            <a:off x="9887854" y="1147153"/>
            <a:ext cx="46892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ISI</a:t>
            </a:r>
            <a:endParaRPr/>
          </a:p>
        </p:txBody>
      </p:sp>
      <p:sp>
        <p:nvSpPr>
          <p:cNvPr id="516" name="Google Shape;516;p17"/>
          <p:cNvSpPr txBox="1"/>
          <p:nvPr/>
        </p:nvSpPr>
        <p:spPr>
          <a:xfrm>
            <a:off x="4706923" y="2316134"/>
            <a:ext cx="46892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7" name="Google Shape;517;p17"/>
          <p:cNvSpPr txBox="1"/>
          <p:nvPr/>
        </p:nvSpPr>
        <p:spPr>
          <a:xfrm>
            <a:off x="4603568" y="3468713"/>
            <a:ext cx="56956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SSS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8" name="Google Shape;518;p17"/>
          <p:cNvSpPr txBox="1"/>
          <p:nvPr/>
        </p:nvSpPr>
        <p:spPr>
          <a:xfrm>
            <a:off x="10122316" y="2754063"/>
            <a:ext cx="46892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SSI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19" name="Google Shape;519;p17"/>
          <p:cNvSpPr txBox="1"/>
          <p:nvPr/>
        </p:nvSpPr>
        <p:spPr>
          <a:xfrm>
            <a:off x="8252879" y="3349017"/>
            <a:ext cx="59831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SSS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20" name="Google Shape;520;p17"/>
          <p:cNvCxnSpPr>
            <a:stCxn id="502" idx="2"/>
            <a:endCxn id="513" idx="2"/>
          </p:cNvCxnSpPr>
          <p:nvPr/>
        </p:nvCxnSpPr>
        <p:spPr>
          <a:xfrm rot="10800000" flipH="1">
            <a:off x="4947994" y="1642898"/>
            <a:ext cx="1667100" cy="99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521" name="Google Shape;521;p17"/>
          <p:cNvCxnSpPr>
            <a:stCxn id="513" idx="2"/>
            <a:endCxn id="514" idx="1"/>
          </p:cNvCxnSpPr>
          <p:nvPr/>
        </p:nvCxnSpPr>
        <p:spPr>
          <a:xfrm>
            <a:off x="6615071" y="1642994"/>
            <a:ext cx="11400" cy="13920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522" name="Google Shape;522;p17"/>
          <p:cNvCxnSpPr>
            <a:stCxn id="514" idx="1"/>
            <a:endCxn id="513" idx="2"/>
          </p:cNvCxnSpPr>
          <p:nvPr/>
        </p:nvCxnSpPr>
        <p:spPr>
          <a:xfrm rot="10800000">
            <a:off x="6614960" y="1643067"/>
            <a:ext cx="11400" cy="1392000"/>
          </a:xfrm>
          <a:prstGeom prst="straightConnector1">
            <a:avLst/>
          </a:prstGeom>
          <a:noFill/>
          <a:ln w="28575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523" name="Google Shape;523;p17"/>
          <p:cNvCxnSpPr>
            <a:stCxn id="503" idx="2"/>
            <a:endCxn id="515" idx="2"/>
          </p:cNvCxnSpPr>
          <p:nvPr/>
        </p:nvCxnSpPr>
        <p:spPr>
          <a:xfrm>
            <a:off x="8487341" y="1516485"/>
            <a:ext cx="1635000" cy="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524" name="Google Shape;524;p17"/>
          <p:cNvCxnSpPr>
            <a:stCxn id="513" idx="2"/>
            <a:endCxn id="516" idx="3"/>
          </p:cNvCxnSpPr>
          <p:nvPr/>
        </p:nvCxnSpPr>
        <p:spPr>
          <a:xfrm flipH="1">
            <a:off x="5175971" y="1642994"/>
            <a:ext cx="1439100" cy="8577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525" name="Google Shape;525;p17"/>
          <p:cNvCxnSpPr>
            <a:stCxn id="516" idx="3"/>
            <a:endCxn id="517" idx="3"/>
          </p:cNvCxnSpPr>
          <p:nvPr/>
        </p:nvCxnSpPr>
        <p:spPr>
          <a:xfrm flipH="1">
            <a:off x="5173146" y="2500800"/>
            <a:ext cx="2700" cy="11526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526" name="Google Shape;526;p17"/>
          <p:cNvCxnSpPr>
            <a:stCxn id="515" idx="2"/>
            <a:endCxn id="503" idx="2"/>
          </p:cNvCxnSpPr>
          <p:nvPr/>
        </p:nvCxnSpPr>
        <p:spPr>
          <a:xfrm rot="10800000">
            <a:off x="8487316" y="1516485"/>
            <a:ext cx="1635000" cy="0"/>
          </a:xfrm>
          <a:prstGeom prst="straightConnector1">
            <a:avLst/>
          </a:prstGeom>
          <a:noFill/>
          <a:ln w="28575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527" name="Google Shape;527;p17"/>
          <p:cNvCxnSpPr>
            <a:stCxn id="517" idx="3"/>
            <a:endCxn id="516" idx="3"/>
          </p:cNvCxnSpPr>
          <p:nvPr/>
        </p:nvCxnSpPr>
        <p:spPr>
          <a:xfrm rot="10800000" flipH="1">
            <a:off x="5173132" y="2500779"/>
            <a:ext cx="2700" cy="1152600"/>
          </a:xfrm>
          <a:prstGeom prst="straightConnector1">
            <a:avLst/>
          </a:prstGeom>
          <a:noFill/>
          <a:ln w="28575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528" name="Google Shape;528;p17"/>
          <p:cNvCxnSpPr>
            <a:stCxn id="503" idx="2"/>
            <a:endCxn id="515" idx="2"/>
          </p:cNvCxnSpPr>
          <p:nvPr/>
        </p:nvCxnSpPr>
        <p:spPr>
          <a:xfrm>
            <a:off x="8487341" y="1516485"/>
            <a:ext cx="1635000" cy="0"/>
          </a:xfrm>
          <a:prstGeom prst="straightConnector1">
            <a:avLst/>
          </a:prstGeom>
          <a:noFill/>
          <a:ln w="28575" cap="flat" cmpd="sng">
            <a:solidFill>
              <a:srgbClr val="7030A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529" name="Google Shape;529;p17"/>
          <p:cNvCxnSpPr>
            <a:stCxn id="516" idx="3"/>
            <a:endCxn id="513" idx="2"/>
          </p:cNvCxnSpPr>
          <p:nvPr/>
        </p:nvCxnSpPr>
        <p:spPr>
          <a:xfrm rot="10800000" flipH="1">
            <a:off x="5175846" y="1643100"/>
            <a:ext cx="1439100" cy="857700"/>
          </a:xfrm>
          <a:prstGeom prst="straightConnector1">
            <a:avLst/>
          </a:prstGeom>
          <a:noFill/>
          <a:ln w="28575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530" name="Google Shape;530;p17"/>
          <p:cNvCxnSpPr>
            <a:stCxn id="515" idx="2"/>
            <a:endCxn id="518" idx="1"/>
          </p:cNvCxnSpPr>
          <p:nvPr/>
        </p:nvCxnSpPr>
        <p:spPr>
          <a:xfrm>
            <a:off x="10122316" y="1516485"/>
            <a:ext cx="0" cy="14223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531" name="Google Shape;531;p17"/>
          <p:cNvCxnSpPr/>
          <p:nvPr/>
        </p:nvCxnSpPr>
        <p:spPr>
          <a:xfrm flipH="1">
            <a:off x="4888166" y="1657739"/>
            <a:ext cx="1667077" cy="9804"/>
          </a:xfrm>
          <a:prstGeom prst="straightConnector1">
            <a:avLst/>
          </a:prstGeom>
          <a:noFill/>
          <a:ln w="28575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532" name="Google Shape;532;p17"/>
          <p:cNvCxnSpPr>
            <a:stCxn id="518" idx="1"/>
            <a:endCxn id="519" idx="3"/>
          </p:cNvCxnSpPr>
          <p:nvPr/>
        </p:nvCxnSpPr>
        <p:spPr>
          <a:xfrm flipH="1">
            <a:off x="8851216" y="2938729"/>
            <a:ext cx="1271100" cy="5949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533" name="Google Shape;533;p17"/>
          <p:cNvSpPr txBox="1"/>
          <p:nvPr/>
        </p:nvSpPr>
        <p:spPr>
          <a:xfrm>
            <a:off x="1570364" y="3878539"/>
            <a:ext cx="9728600" cy="2677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Some test sequences cover two transitions in one go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=&gt; Consider two cache blocks </a:t>
            </a:r>
            <a:r>
              <a:rPr lang="en-US" sz="2400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B0 </a:t>
            </a:r>
            <a:r>
              <a:rPr lang="en-US" sz="240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and </a:t>
            </a:r>
            <a:r>
              <a:rPr lang="en-US" sz="2400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B1 </a:t>
            </a:r>
            <a:r>
              <a:rPr lang="en-US" sz="2400">
                <a:solidFill>
                  <a:schemeClr val="accent6"/>
                </a:solidFill>
                <a:latin typeface="Calibri"/>
                <a:ea typeface="Calibri"/>
                <a:cs typeface="Calibri"/>
                <a:sym typeface="Calibri"/>
              </a:rPr>
              <a:t>that map to the same </a:t>
            </a:r>
            <a:r>
              <a:rPr lang="en-US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line</a:t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i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=&gt; No need to generate one test per transition!!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i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i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Takeaway: </a:t>
            </a:r>
            <a:endParaRPr/>
          </a:p>
          <a:p>
            <a:pPr marL="800100" marR="0" lvl="1" indent="-342900" algn="l" rtl="0"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Pts val="2400"/>
              <a:buFont typeface="Arial"/>
              <a:buChar char="•"/>
            </a:pPr>
            <a:r>
              <a:rPr lang="en-US" sz="2400" b="0" i="1" u="none" strike="noStrike" cap="none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Choose 2 blocks carefully</a:t>
            </a:r>
            <a:endParaRPr/>
          </a:p>
          <a:p>
            <a:pPr marL="800100" marR="0" lvl="1" indent="-342900" algn="l" rtl="0"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2400"/>
              <a:buFont typeface="Arial"/>
              <a:buChar char="•"/>
            </a:pPr>
            <a:r>
              <a:rPr lang="en-US" sz="2400" b="0" i="1" u="none" strike="noStrike" cap="none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Track the states and transitions for multiple blocks simultaneously </a:t>
            </a:r>
            <a:endParaRPr/>
          </a:p>
        </p:txBody>
      </p:sp>
      <p:sp>
        <p:nvSpPr>
          <p:cNvPr id="534" name="Google Shape;534;p17"/>
          <p:cNvSpPr txBox="1">
            <a:spLocks noGrp="1"/>
          </p:cNvSpPr>
          <p:nvPr>
            <p:ph type="title"/>
          </p:nvPr>
        </p:nvSpPr>
        <p:spPr>
          <a:xfrm>
            <a:off x="4312" y="5692"/>
            <a:ext cx="7227761" cy="5273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Our Motivation</a:t>
            </a:r>
            <a:endParaRPr/>
          </a:p>
        </p:txBody>
      </p:sp>
      <p:pic>
        <p:nvPicPr>
          <p:cNvPr id="535" name="Google Shape;535;p17"/>
          <p:cNvPicPr preferRelativeResize="0"/>
          <p:nvPr/>
        </p:nvPicPr>
        <p:blipFill rotWithShape="1">
          <a:blip r:embed="rId3">
            <a:alphaModFix/>
          </a:blip>
          <a:srcRect l="-203125" t="-203125" r="-203125" b="-203125"/>
          <a:stretch/>
        </p:blipFill>
        <p:spPr>
          <a:xfrm>
            <a:off x="10052304" y="4718304"/>
            <a:ext cx="2057400" cy="2057400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85130">
        <p14:flythrough dir="ou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5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18"/>
          <p:cNvSpPr txBox="1">
            <a:spLocks noGrp="1"/>
          </p:cNvSpPr>
          <p:nvPr>
            <p:ph type="title"/>
          </p:nvPr>
        </p:nvSpPr>
        <p:spPr>
          <a:xfrm>
            <a:off x="4312" y="5691"/>
            <a:ext cx="7227761" cy="537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Our Approach for SI</a:t>
            </a:r>
            <a:endParaRPr/>
          </a:p>
        </p:txBody>
      </p:sp>
      <p:sp>
        <p:nvSpPr>
          <p:cNvPr id="541" name="Google Shape;541;p18"/>
          <p:cNvSpPr txBox="1"/>
          <p:nvPr/>
        </p:nvSpPr>
        <p:spPr>
          <a:xfrm>
            <a:off x="1" y="2968107"/>
            <a:ext cx="339725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   Issue </a:t>
            </a:r>
            <a:r>
              <a:rPr lang="en-US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P2: LOAD B0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2" name="Google Shape;542;p18"/>
          <p:cNvSpPr txBox="1"/>
          <p:nvPr/>
        </p:nvSpPr>
        <p:spPr>
          <a:xfrm>
            <a:off x="5469193" y="3059668"/>
            <a:ext cx="46892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III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3" name="Google Shape;543;p18"/>
          <p:cNvSpPr txBox="1"/>
          <p:nvPr/>
        </p:nvSpPr>
        <p:spPr>
          <a:xfrm>
            <a:off x="6228152" y="2504481"/>
            <a:ext cx="70338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B0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4" name="Google Shape;544;p18"/>
          <p:cNvSpPr txBox="1"/>
          <p:nvPr/>
        </p:nvSpPr>
        <p:spPr>
          <a:xfrm>
            <a:off x="8974227" y="2504480"/>
            <a:ext cx="70338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B1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5" name="Google Shape;545;p18"/>
          <p:cNvSpPr txBox="1"/>
          <p:nvPr/>
        </p:nvSpPr>
        <p:spPr>
          <a:xfrm>
            <a:off x="7482022" y="2987780"/>
            <a:ext cx="46892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IIS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46" name="Google Shape;546;p18"/>
          <p:cNvSpPr txBox="1"/>
          <p:nvPr/>
        </p:nvSpPr>
        <p:spPr>
          <a:xfrm>
            <a:off x="10688173" y="2987780"/>
            <a:ext cx="46892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SSI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547" name="Google Shape;547;p18"/>
          <p:cNvCxnSpPr/>
          <p:nvPr/>
        </p:nvCxnSpPr>
        <p:spPr>
          <a:xfrm rot="10800000" flipH="1">
            <a:off x="5781045" y="3348348"/>
            <a:ext cx="1848927" cy="5751"/>
          </a:xfrm>
          <a:prstGeom prst="straightConnector1">
            <a:avLst/>
          </a:prstGeom>
          <a:noFill/>
          <a:ln w="28575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548" name="Google Shape;548;p18"/>
          <p:cNvCxnSpPr/>
          <p:nvPr/>
        </p:nvCxnSpPr>
        <p:spPr>
          <a:xfrm rot="10800000" flipH="1">
            <a:off x="8800288" y="3348351"/>
            <a:ext cx="2208364" cy="575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549" name="Google Shape;549;p18"/>
          <p:cNvSpPr txBox="1"/>
          <p:nvPr/>
        </p:nvSpPr>
        <p:spPr>
          <a:xfrm>
            <a:off x="8373417" y="2987779"/>
            <a:ext cx="59831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SSS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0" name="Google Shape;550;p18"/>
          <p:cNvSpPr txBox="1"/>
          <p:nvPr/>
        </p:nvSpPr>
        <p:spPr>
          <a:xfrm>
            <a:off x="6046" y="2227481"/>
            <a:ext cx="4959745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Assumption:  All the cores are initially in "I" state for B0, but in "S" for B1</a:t>
            </a:r>
            <a:endParaRPr/>
          </a:p>
        </p:txBody>
      </p:sp>
      <p:sp>
        <p:nvSpPr>
          <p:cNvPr id="551" name="Google Shape;551;p18"/>
          <p:cNvSpPr txBox="1"/>
          <p:nvPr/>
        </p:nvSpPr>
        <p:spPr>
          <a:xfrm>
            <a:off x="1399117" y="3820842"/>
            <a:ext cx="8842474" cy="29546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ONE</a:t>
            </a:r>
            <a:r>
              <a:rPr lang="en-US" sz="2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instruction helps to cover </a:t>
            </a:r>
            <a:r>
              <a:rPr lang="en-US" sz="2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TWO</a:t>
            </a:r>
            <a:r>
              <a:rPr lang="en-US" sz="2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transitions of the global n-hypercube</a:t>
            </a:r>
            <a:endParaRPr sz="18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Co-ordinated traversal of the two components by the different cores – ensures all states and transitions of the global FSM of a block are covered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52" name="Google Shape;552;p18"/>
          <p:cNvSpPr txBox="1"/>
          <p:nvPr/>
        </p:nvSpPr>
        <p:spPr>
          <a:xfrm>
            <a:off x="25398" y="1490881"/>
            <a:ext cx="495974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cores P0, P2 and P2</a:t>
            </a:r>
            <a:endParaRPr/>
          </a:p>
        </p:txBody>
      </p:sp>
      <p:pic>
        <p:nvPicPr>
          <p:cNvPr id="553" name="Google Shape;553;p18"/>
          <p:cNvPicPr preferRelativeResize="0"/>
          <p:nvPr/>
        </p:nvPicPr>
        <p:blipFill rotWithShape="1">
          <a:blip r:embed="rId3">
            <a:alphaModFix/>
          </a:blip>
          <a:srcRect l="-203125" t="-203125" r="-203125" b="-203125"/>
          <a:stretch/>
        </p:blipFill>
        <p:spPr>
          <a:xfrm>
            <a:off x="10052304" y="4718304"/>
            <a:ext cx="2057400" cy="2057400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70626">
        <p14:flythrough dir="ou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5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5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"/>
          <p:cNvSpPr txBox="1">
            <a:spLocks noGrp="1"/>
          </p:cNvSpPr>
          <p:nvPr>
            <p:ph type="title"/>
          </p:nvPr>
        </p:nvSpPr>
        <p:spPr>
          <a:xfrm>
            <a:off x="4313" y="5691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7200" u="sng"/>
              <a:t>Outline                                     </a:t>
            </a:r>
            <a:endParaRPr sz="7200" u="sng"/>
          </a:p>
        </p:txBody>
      </p:sp>
      <p:sp>
        <p:nvSpPr>
          <p:cNvPr id="109" name="Google Shape;109;p2"/>
          <p:cNvSpPr txBox="1">
            <a:spLocks noGrp="1"/>
          </p:cNvSpPr>
          <p:nvPr>
            <p:ph type="body" idx="1"/>
          </p:nvPr>
        </p:nvSpPr>
        <p:spPr>
          <a:xfrm>
            <a:off x="4313" y="1330937"/>
            <a:ext cx="10515600" cy="3152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</a:pPr>
            <a:r>
              <a:rPr lang="en-US"/>
              <a:t> Introduction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</a:pPr>
            <a:r>
              <a:rPr lang="en-US"/>
              <a:t> Background and Related Work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</a:pPr>
            <a:r>
              <a:rPr lang="en-US"/>
              <a:t> Verifying Cache Coherence Protocols in Single Level Cache Hierarchy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</a:pPr>
            <a:r>
              <a:rPr lang="en-US"/>
              <a:t> Verifying Cache Coherence Protocols in Multi Level Hierarchy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</a:pPr>
            <a:r>
              <a:rPr lang="en-US"/>
              <a:t> Conclusions &amp; Future Work</a:t>
            </a:r>
            <a:endParaRPr/>
          </a:p>
        </p:txBody>
      </p:sp>
      <p:pic>
        <p:nvPicPr>
          <p:cNvPr id="110" name="Google Shape;110;p2"/>
          <p:cNvPicPr preferRelativeResize="0"/>
          <p:nvPr/>
        </p:nvPicPr>
        <p:blipFill rotWithShape="1">
          <a:blip r:embed="rId3">
            <a:alphaModFix/>
          </a:blip>
          <a:srcRect l="-203125" t="-203125" r="-203125" b="-203125"/>
          <a:stretch/>
        </p:blipFill>
        <p:spPr>
          <a:xfrm>
            <a:off x="10052304" y="4718304"/>
            <a:ext cx="2057400" cy="2057400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1021">
        <p14:flythrough dir="ou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" name="Google Shape;558;p19"/>
          <p:cNvSpPr/>
          <p:nvPr/>
        </p:nvSpPr>
        <p:spPr>
          <a:xfrm>
            <a:off x="4029472" y="3775720"/>
            <a:ext cx="288032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</a:t>
            </a:r>
            <a:endParaRPr/>
          </a:p>
        </p:txBody>
      </p:sp>
      <p:sp>
        <p:nvSpPr>
          <p:cNvPr id="559" name="Google Shape;559;p19"/>
          <p:cNvSpPr/>
          <p:nvPr/>
        </p:nvSpPr>
        <p:spPr>
          <a:xfrm>
            <a:off x="1941240" y="3487688"/>
            <a:ext cx="504056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ISI</a:t>
            </a:r>
            <a:endParaRPr/>
          </a:p>
        </p:txBody>
      </p:sp>
      <p:sp>
        <p:nvSpPr>
          <p:cNvPr id="560" name="Google Shape;560;p19"/>
          <p:cNvSpPr/>
          <p:nvPr/>
        </p:nvSpPr>
        <p:spPr>
          <a:xfrm>
            <a:off x="3381400" y="2767608"/>
            <a:ext cx="504056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ISS</a:t>
            </a:r>
            <a:endParaRPr/>
          </a:p>
        </p:txBody>
      </p:sp>
      <p:sp>
        <p:nvSpPr>
          <p:cNvPr id="561" name="Google Shape;561;p19"/>
          <p:cNvSpPr/>
          <p:nvPr/>
        </p:nvSpPr>
        <p:spPr>
          <a:xfrm>
            <a:off x="3381400" y="4495800"/>
            <a:ext cx="504056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SS</a:t>
            </a:r>
            <a:endParaRPr/>
          </a:p>
        </p:txBody>
      </p:sp>
      <p:sp>
        <p:nvSpPr>
          <p:cNvPr id="562" name="Google Shape;562;p19"/>
          <p:cNvSpPr/>
          <p:nvPr/>
        </p:nvSpPr>
        <p:spPr>
          <a:xfrm>
            <a:off x="1941240" y="4927848"/>
            <a:ext cx="504056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</a:t>
            </a:r>
            <a:endParaRPr/>
          </a:p>
        </p:txBody>
      </p:sp>
      <p:sp>
        <p:nvSpPr>
          <p:cNvPr id="563" name="Google Shape;563;p19"/>
          <p:cNvSpPr/>
          <p:nvPr/>
        </p:nvSpPr>
        <p:spPr>
          <a:xfrm>
            <a:off x="4029472" y="3775720"/>
            <a:ext cx="288032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</a:t>
            </a:r>
            <a:endParaRPr/>
          </a:p>
        </p:txBody>
      </p:sp>
      <p:sp>
        <p:nvSpPr>
          <p:cNvPr id="564" name="Google Shape;564;p19"/>
          <p:cNvSpPr/>
          <p:nvPr/>
        </p:nvSpPr>
        <p:spPr>
          <a:xfrm>
            <a:off x="5397624" y="3343672"/>
            <a:ext cx="432048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IIS</a:t>
            </a:r>
            <a:endParaRPr/>
          </a:p>
        </p:txBody>
      </p:sp>
      <p:sp>
        <p:nvSpPr>
          <p:cNvPr id="565" name="Google Shape;565;p19"/>
          <p:cNvSpPr/>
          <p:nvPr/>
        </p:nvSpPr>
        <p:spPr>
          <a:xfrm>
            <a:off x="3381400" y="2767608"/>
            <a:ext cx="504056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ISS</a:t>
            </a:r>
            <a:endParaRPr/>
          </a:p>
        </p:txBody>
      </p:sp>
      <p:sp>
        <p:nvSpPr>
          <p:cNvPr id="566" name="Google Shape;566;p19"/>
          <p:cNvSpPr/>
          <p:nvPr/>
        </p:nvSpPr>
        <p:spPr>
          <a:xfrm>
            <a:off x="3381400" y="4495800"/>
            <a:ext cx="504056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SS</a:t>
            </a:r>
            <a:endParaRPr/>
          </a:p>
        </p:txBody>
      </p:sp>
      <p:sp>
        <p:nvSpPr>
          <p:cNvPr id="567" name="Google Shape;567;p19"/>
          <p:cNvSpPr/>
          <p:nvPr/>
        </p:nvSpPr>
        <p:spPr>
          <a:xfrm>
            <a:off x="5397624" y="4783832"/>
            <a:ext cx="504056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SIS</a:t>
            </a: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68" name="Google Shape;568;p19"/>
          <p:cNvSpPr/>
          <p:nvPr/>
        </p:nvSpPr>
        <p:spPr>
          <a:xfrm>
            <a:off x="4029472" y="3775720"/>
            <a:ext cx="288032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III</a:t>
            </a:r>
            <a:endParaRPr/>
          </a:p>
        </p:txBody>
      </p:sp>
      <p:sp>
        <p:nvSpPr>
          <p:cNvPr id="569" name="Google Shape;569;p19"/>
          <p:cNvSpPr/>
          <p:nvPr/>
        </p:nvSpPr>
        <p:spPr>
          <a:xfrm>
            <a:off x="3381400" y="4495800"/>
            <a:ext cx="504056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SS</a:t>
            </a:r>
            <a:endParaRPr/>
          </a:p>
        </p:txBody>
      </p:sp>
      <p:sp>
        <p:nvSpPr>
          <p:cNvPr id="570" name="Google Shape;570;p19"/>
          <p:cNvSpPr/>
          <p:nvPr/>
        </p:nvSpPr>
        <p:spPr>
          <a:xfrm>
            <a:off x="1941240" y="4927848"/>
            <a:ext cx="504056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</a:t>
            </a:r>
            <a:endParaRPr/>
          </a:p>
        </p:txBody>
      </p:sp>
      <p:sp>
        <p:nvSpPr>
          <p:cNvPr id="571" name="Google Shape;571;p19"/>
          <p:cNvSpPr/>
          <p:nvPr/>
        </p:nvSpPr>
        <p:spPr>
          <a:xfrm>
            <a:off x="5397624" y="4783832"/>
            <a:ext cx="504056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SIS</a:t>
            </a: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72" name="Google Shape;572;p19"/>
          <p:cNvSpPr/>
          <p:nvPr/>
        </p:nvSpPr>
        <p:spPr>
          <a:xfrm>
            <a:off x="3957464" y="5503912"/>
            <a:ext cx="432048" cy="2880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</a:t>
            </a:r>
            <a:r>
              <a:rPr lang="en-US"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II</a:t>
            </a:r>
            <a:endParaRPr/>
          </a:p>
        </p:txBody>
      </p:sp>
      <p:grpSp>
        <p:nvGrpSpPr>
          <p:cNvPr id="573" name="Google Shape;573;p19"/>
          <p:cNvGrpSpPr/>
          <p:nvPr/>
        </p:nvGrpSpPr>
        <p:grpSpPr>
          <a:xfrm>
            <a:off x="3633428" y="3055640"/>
            <a:ext cx="1764300" cy="2448412"/>
            <a:chOff x="3657154" y="3055640"/>
            <a:chExt cx="1764300" cy="2448412"/>
          </a:xfrm>
        </p:grpSpPr>
        <p:cxnSp>
          <p:nvCxnSpPr>
            <p:cNvPr id="574" name="Google Shape;574;p19"/>
            <p:cNvCxnSpPr>
              <a:stCxn id="563" idx="2"/>
              <a:endCxn id="564" idx="1"/>
            </p:cNvCxnSpPr>
            <p:nvPr/>
          </p:nvCxnSpPr>
          <p:spPr>
            <a:xfrm rot="10800000" flipH="1">
              <a:off x="4197214" y="3487752"/>
              <a:ext cx="1224000" cy="5760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lgDash"/>
              <a:round/>
              <a:headEnd type="none" w="sm" len="sm"/>
              <a:tailEnd type="none" w="sm" len="sm"/>
            </a:ln>
          </p:spPr>
        </p:cxnSp>
        <p:cxnSp>
          <p:nvCxnSpPr>
            <p:cNvPr id="575" name="Google Shape;575;p19"/>
            <p:cNvCxnSpPr>
              <a:stCxn id="567" idx="1"/>
              <a:endCxn id="564" idx="1"/>
            </p:cNvCxnSpPr>
            <p:nvPr/>
          </p:nvCxnSpPr>
          <p:spPr>
            <a:xfrm rot="10800000">
              <a:off x="5421350" y="3487548"/>
              <a:ext cx="0" cy="14403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lgDash"/>
              <a:round/>
              <a:headEnd type="none" w="sm" len="sm"/>
              <a:tailEnd type="none" w="sm" len="sm"/>
            </a:ln>
          </p:spPr>
        </p:cxnSp>
        <p:cxnSp>
          <p:nvCxnSpPr>
            <p:cNvPr id="576" name="Google Shape;576;p19"/>
            <p:cNvCxnSpPr>
              <a:stCxn id="565" idx="2"/>
              <a:endCxn id="564" idx="1"/>
            </p:cNvCxnSpPr>
            <p:nvPr/>
          </p:nvCxnSpPr>
          <p:spPr>
            <a:xfrm>
              <a:off x="3657154" y="3055640"/>
              <a:ext cx="1764300" cy="4320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lgDash"/>
              <a:round/>
              <a:headEnd type="none" w="sm" len="sm"/>
              <a:tailEnd type="none" w="sm" len="sm"/>
            </a:ln>
          </p:spPr>
        </p:cxnSp>
        <p:cxnSp>
          <p:nvCxnSpPr>
            <p:cNvPr id="577" name="Google Shape;577;p19"/>
            <p:cNvCxnSpPr>
              <a:stCxn id="566" idx="0"/>
              <a:endCxn id="567" idx="1"/>
            </p:cNvCxnSpPr>
            <p:nvPr/>
          </p:nvCxnSpPr>
          <p:spPr>
            <a:xfrm>
              <a:off x="3657154" y="4495800"/>
              <a:ext cx="1764300" cy="4320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lgDash"/>
              <a:round/>
              <a:headEnd type="none" w="sm" len="sm"/>
              <a:tailEnd type="none" w="sm" len="sm"/>
            </a:ln>
          </p:spPr>
        </p:cxnSp>
        <p:cxnSp>
          <p:nvCxnSpPr>
            <p:cNvPr id="578" name="Google Shape;578;p19"/>
            <p:cNvCxnSpPr>
              <a:stCxn id="568" idx="2"/>
              <a:endCxn id="572" idx="0"/>
            </p:cNvCxnSpPr>
            <p:nvPr/>
          </p:nvCxnSpPr>
          <p:spPr>
            <a:xfrm>
              <a:off x="4197214" y="4063752"/>
              <a:ext cx="0" cy="14403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lgDash"/>
              <a:round/>
              <a:headEnd type="none" w="sm" len="sm"/>
              <a:tailEnd type="none" w="sm" len="sm"/>
            </a:ln>
          </p:spPr>
        </p:cxnSp>
        <p:cxnSp>
          <p:nvCxnSpPr>
            <p:cNvPr id="579" name="Google Shape;579;p19"/>
            <p:cNvCxnSpPr>
              <a:stCxn id="572" idx="0"/>
              <a:endCxn id="571" idx="1"/>
            </p:cNvCxnSpPr>
            <p:nvPr/>
          </p:nvCxnSpPr>
          <p:spPr>
            <a:xfrm rot="10800000" flipH="1">
              <a:off x="4197214" y="4927912"/>
              <a:ext cx="1224000" cy="5760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lgDash"/>
              <a:round/>
              <a:headEnd type="none" w="sm" len="sm"/>
              <a:tailEnd type="none" w="sm" len="sm"/>
            </a:ln>
          </p:spPr>
        </p:cxnSp>
      </p:grpSp>
      <p:grpSp>
        <p:nvGrpSpPr>
          <p:cNvPr id="580" name="Google Shape;580;p19"/>
          <p:cNvGrpSpPr/>
          <p:nvPr/>
        </p:nvGrpSpPr>
        <p:grpSpPr>
          <a:xfrm>
            <a:off x="2445296" y="3052314"/>
            <a:ext cx="1728300" cy="2451550"/>
            <a:chOff x="2444311" y="3052314"/>
            <a:chExt cx="1728300" cy="2451550"/>
          </a:xfrm>
        </p:grpSpPr>
        <p:cxnSp>
          <p:nvCxnSpPr>
            <p:cNvPr id="581" name="Google Shape;581;p19"/>
            <p:cNvCxnSpPr/>
            <p:nvPr/>
          </p:nvCxnSpPr>
          <p:spPr>
            <a:xfrm rot="10800000">
              <a:off x="3635535" y="3052314"/>
              <a:ext cx="0" cy="144016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lgDash"/>
              <a:round/>
              <a:headEnd type="none" w="sm" len="sm"/>
              <a:tailEnd type="none" w="sm" len="sm"/>
            </a:ln>
          </p:spPr>
        </p:cxnSp>
        <p:cxnSp>
          <p:nvCxnSpPr>
            <p:cNvPr id="582" name="Google Shape;582;p19"/>
            <p:cNvCxnSpPr>
              <a:stCxn id="559" idx="3"/>
              <a:endCxn id="560" idx="2"/>
            </p:cNvCxnSpPr>
            <p:nvPr/>
          </p:nvCxnSpPr>
          <p:spPr>
            <a:xfrm rot="10800000" flipH="1">
              <a:off x="2444311" y="3055704"/>
              <a:ext cx="1188000" cy="5760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lgDash"/>
              <a:round/>
              <a:headEnd type="none" w="sm" len="sm"/>
              <a:tailEnd type="none" w="sm" len="sm"/>
            </a:ln>
          </p:spPr>
        </p:cxnSp>
        <p:cxnSp>
          <p:nvCxnSpPr>
            <p:cNvPr id="583" name="Google Shape;583;p19"/>
            <p:cNvCxnSpPr>
              <a:stCxn id="562" idx="3"/>
              <a:endCxn id="559" idx="3"/>
            </p:cNvCxnSpPr>
            <p:nvPr/>
          </p:nvCxnSpPr>
          <p:spPr>
            <a:xfrm rot="10800000">
              <a:off x="2444311" y="3631564"/>
              <a:ext cx="0" cy="14403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lgDash"/>
              <a:round/>
              <a:headEnd type="none" w="sm" len="sm"/>
              <a:tailEnd type="none" w="sm" len="sm"/>
            </a:ln>
          </p:spPr>
        </p:cxnSp>
        <p:cxnSp>
          <p:nvCxnSpPr>
            <p:cNvPr id="584" name="Google Shape;584;p19"/>
            <p:cNvCxnSpPr>
              <a:stCxn id="559" idx="3"/>
              <a:endCxn id="558" idx="2"/>
            </p:cNvCxnSpPr>
            <p:nvPr/>
          </p:nvCxnSpPr>
          <p:spPr>
            <a:xfrm>
              <a:off x="2444311" y="3631704"/>
              <a:ext cx="1728300" cy="4320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lgDash"/>
              <a:round/>
              <a:headEnd type="none" w="sm" len="sm"/>
              <a:tailEnd type="none" w="sm" len="sm"/>
            </a:ln>
          </p:spPr>
        </p:cxnSp>
        <p:cxnSp>
          <p:nvCxnSpPr>
            <p:cNvPr id="585" name="Google Shape;585;p19"/>
            <p:cNvCxnSpPr>
              <a:stCxn id="570" idx="3"/>
              <a:endCxn id="569" idx="0"/>
            </p:cNvCxnSpPr>
            <p:nvPr/>
          </p:nvCxnSpPr>
          <p:spPr>
            <a:xfrm rot="10800000" flipH="1">
              <a:off x="2444311" y="4495864"/>
              <a:ext cx="1188000" cy="5760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lgDash"/>
              <a:round/>
              <a:headEnd type="none" w="sm" len="sm"/>
              <a:tailEnd type="none" w="sm" len="sm"/>
            </a:ln>
          </p:spPr>
        </p:cxnSp>
        <p:cxnSp>
          <p:nvCxnSpPr>
            <p:cNvPr id="586" name="Google Shape;586;p19"/>
            <p:cNvCxnSpPr>
              <a:stCxn id="570" idx="3"/>
              <a:endCxn id="572" idx="0"/>
            </p:cNvCxnSpPr>
            <p:nvPr/>
          </p:nvCxnSpPr>
          <p:spPr>
            <a:xfrm>
              <a:off x="2444311" y="5071864"/>
              <a:ext cx="1728300" cy="432000"/>
            </a:xfrm>
            <a:prstGeom prst="straightConnector1">
              <a:avLst/>
            </a:prstGeom>
            <a:noFill/>
            <a:ln w="9525" cap="flat" cmpd="sng">
              <a:solidFill>
                <a:schemeClr val="dk1"/>
              </a:solidFill>
              <a:prstDash val="lgDash"/>
              <a:round/>
              <a:headEnd type="none" w="sm" len="sm"/>
              <a:tailEnd type="none" w="sm" len="sm"/>
            </a:ln>
          </p:spPr>
        </p:cxnSp>
      </p:grpSp>
      <p:cxnSp>
        <p:nvCxnSpPr>
          <p:cNvPr id="587" name="Google Shape;587;p19"/>
          <p:cNvCxnSpPr/>
          <p:nvPr/>
        </p:nvCxnSpPr>
        <p:spPr>
          <a:xfrm rot="10800000" flipH="1">
            <a:off x="5093894" y="4917368"/>
            <a:ext cx="1224136" cy="576064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588" name="Google Shape;588;p19"/>
          <p:cNvCxnSpPr/>
          <p:nvPr/>
        </p:nvCxnSpPr>
        <p:spPr>
          <a:xfrm rot="10800000">
            <a:off x="4553834" y="4504590"/>
            <a:ext cx="1764196" cy="432048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589" name="Google Shape;589;p19"/>
          <p:cNvCxnSpPr/>
          <p:nvPr/>
        </p:nvCxnSpPr>
        <p:spPr>
          <a:xfrm>
            <a:off x="5109764" y="4082334"/>
            <a:ext cx="0" cy="1440160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590" name="Google Shape;590;p19"/>
          <p:cNvCxnSpPr/>
          <p:nvPr/>
        </p:nvCxnSpPr>
        <p:spPr>
          <a:xfrm>
            <a:off x="6318030" y="3518101"/>
            <a:ext cx="0" cy="1427721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591" name="Google Shape;591;p19"/>
          <p:cNvCxnSpPr/>
          <p:nvPr/>
        </p:nvCxnSpPr>
        <p:spPr>
          <a:xfrm rot="10800000" flipH="1">
            <a:off x="5086669" y="3518101"/>
            <a:ext cx="1224136" cy="576064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592" name="Google Shape;592;p19"/>
          <p:cNvCxnSpPr/>
          <p:nvPr/>
        </p:nvCxnSpPr>
        <p:spPr>
          <a:xfrm rot="10800000">
            <a:off x="5109764" y="4052941"/>
            <a:ext cx="0" cy="1440160"/>
          </a:xfrm>
          <a:prstGeom prst="straightConnector1">
            <a:avLst/>
          </a:prstGeom>
          <a:noFill/>
          <a:ln w="38100" cap="flat" cmpd="sng">
            <a:solidFill>
              <a:srgbClr val="0033CC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593" name="Google Shape;593;p19"/>
          <p:cNvCxnSpPr/>
          <p:nvPr/>
        </p:nvCxnSpPr>
        <p:spPr>
          <a:xfrm flipH="1">
            <a:off x="5093894" y="3511098"/>
            <a:ext cx="1224136" cy="576064"/>
          </a:xfrm>
          <a:prstGeom prst="straightConnector1">
            <a:avLst/>
          </a:prstGeom>
          <a:noFill/>
          <a:ln w="38100" cap="flat" cmpd="sng">
            <a:solidFill>
              <a:srgbClr val="0033CC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594" name="Google Shape;594;p19"/>
          <p:cNvCxnSpPr/>
          <p:nvPr/>
        </p:nvCxnSpPr>
        <p:spPr>
          <a:xfrm>
            <a:off x="4581731" y="4510420"/>
            <a:ext cx="1764196" cy="432048"/>
          </a:xfrm>
          <a:prstGeom prst="straightConnector1">
            <a:avLst/>
          </a:prstGeom>
          <a:noFill/>
          <a:ln w="38100" cap="flat" cmpd="sng">
            <a:solidFill>
              <a:srgbClr val="0033CC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595" name="Google Shape;595;p19"/>
          <p:cNvCxnSpPr/>
          <p:nvPr/>
        </p:nvCxnSpPr>
        <p:spPr>
          <a:xfrm rot="10800000">
            <a:off x="4555147" y="3068960"/>
            <a:ext cx="1764196" cy="432048"/>
          </a:xfrm>
          <a:prstGeom prst="straightConnector1">
            <a:avLst/>
          </a:prstGeom>
          <a:noFill/>
          <a:ln w="38100" cap="flat" cmpd="sng">
            <a:solidFill>
              <a:srgbClr val="FF0000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596" name="Google Shape;596;p19"/>
          <p:cNvCxnSpPr/>
          <p:nvPr/>
        </p:nvCxnSpPr>
        <p:spPr>
          <a:xfrm>
            <a:off x="4581731" y="3067345"/>
            <a:ext cx="1764196" cy="432048"/>
          </a:xfrm>
          <a:prstGeom prst="straightConnector1">
            <a:avLst/>
          </a:prstGeom>
          <a:noFill/>
          <a:ln w="38100" cap="flat" cmpd="sng">
            <a:solidFill>
              <a:srgbClr val="0033CC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597" name="Google Shape;597;p19"/>
          <p:cNvCxnSpPr/>
          <p:nvPr/>
        </p:nvCxnSpPr>
        <p:spPr>
          <a:xfrm flipH="1">
            <a:off x="5101119" y="4915306"/>
            <a:ext cx="1224136" cy="576064"/>
          </a:xfrm>
          <a:prstGeom prst="straightConnector1">
            <a:avLst/>
          </a:prstGeom>
          <a:noFill/>
          <a:ln w="38100" cap="flat" cmpd="sng">
            <a:solidFill>
              <a:srgbClr val="0033CC"/>
            </a:solidFill>
            <a:prstDash val="solid"/>
            <a:round/>
            <a:headEnd type="none" w="sm" len="sm"/>
            <a:tailEnd type="stealth" w="med" len="med"/>
          </a:ln>
        </p:spPr>
      </p:cxnSp>
      <p:cxnSp>
        <p:nvCxnSpPr>
          <p:cNvPr id="598" name="Google Shape;598;p19"/>
          <p:cNvCxnSpPr/>
          <p:nvPr/>
        </p:nvCxnSpPr>
        <p:spPr>
          <a:xfrm rot="10800000">
            <a:off x="6326568" y="3501008"/>
            <a:ext cx="0" cy="1440160"/>
          </a:xfrm>
          <a:prstGeom prst="straightConnector1">
            <a:avLst/>
          </a:prstGeom>
          <a:noFill/>
          <a:ln w="38100" cap="flat" cmpd="sng">
            <a:solidFill>
              <a:srgbClr val="0033CC"/>
            </a:solidFill>
            <a:prstDash val="solid"/>
            <a:round/>
            <a:headEnd type="none" w="sm" len="sm"/>
            <a:tailEnd type="stealth" w="med" len="med"/>
          </a:ln>
        </p:spPr>
      </p:cxnSp>
      <p:grpSp>
        <p:nvGrpSpPr>
          <p:cNvPr id="599" name="Google Shape;599;p19"/>
          <p:cNvGrpSpPr/>
          <p:nvPr/>
        </p:nvGrpSpPr>
        <p:grpSpPr>
          <a:xfrm>
            <a:off x="1451959" y="3033953"/>
            <a:ext cx="2181469" cy="2437290"/>
            <a:chOff x="868356" y="3009870"/>
            <a:chExt cx="2181469" cy="2437290"/>
          </a:xfrm>
        </p:grpSpPr>
        <p:cxnSp>
          <p:nvCxnSpPr>
            <p:cNvPr id="600" name="Google Shape;600;p19"/>
            <p:cNvCxnSpPr/>
            <p:nvPr/>
          </p:nvCxnSpPr>
          <p:spPr>
            <a:xfrm rot="10800000">
              <a:off x="888782" y="3587569"/>
              <a:ext cx="1764196" cy="432048"/>
            </a:xfrm>
            <a:prstGeom prst="straightConnector1">
              <a:avLst/>
            </a:prstGeom>
            <a:noFill/>
            <a:ln w="38100" cap="flat" cmpd="sng">
              <a:solidFill>
                <a:srgbClr val="FF0000"/>
              </a:solidFill>
              <a:prstDash val="solid"/>
              <a:round/>
              <a:headEnd type="stealth" w="med" len="med"/>
              <a:tailEnd type="stealth" w="med" len="med"/>
            </a:ln>
          </p:spPr>
        </p:cxnSp>
        <p:grpSp>
          <p:nvGrpSpPr>
            <p:cNvPr id="601" name="Google Shape;601;p19"/>
            <p:cNvGrpSpPr/>
            <p:nvPr/>
          </p:nvGrpSpPr>
          <p:grpSpPr>
            <a:xfrm>
              <a:off x="868356" y="3009870"/>
              <a:ext cx="2181469" cy="2437290"/>
              <a:chOff x="2401102" y="3081878"/>
              <a:chExt cx="2181469" cy="2437290"/>
            </a:xfrm>
          </p:grpSpPr>
          <p:cxnSp>
            <p:nvCxnSpPr>
              <p:cNvPr id="602" name="Google Shape;602;p19"/>
              <p:cNvCxnSpPr>
                <a:stCxn id="570" idx="3"/>
                <a:endCxn id="559" idx="3"/>
              </p:cNvCxnSpPr>
              <p:nvPr/>
            </p:nvCxnSpPr>
            <p:spPr>
              <a:xfrm rot="10800000">
                <a:off x="3394439" y="3679489"/>
                <a:ext cx="0" cy="1440300"/>
              </a:xfrm>
              <a:prstGeom prst="straightConnector1">
                <a:avLst/>
              </a:prstGeom>
              <a:noFill/>
              <a:ln w="38100" cap="flat" cmpd="sng">
                <a:solidFill>
                  <a:srgbClr val="FF0000"/>
                </a:solidFill>
                <a:prstDash val="solid"/>
                <a:round/>
                <a:headEnd type="stealth" w="med" len="med"/>
                <a:tailEnd type="stealth" w="med" len="med"/>
              </a:ln>
            </p:spPr>
          </p:cxnSp>
          <p:cxnSp>
            <p:nvCxnSpPr>
              <p:cNvPr id="603" name="Google Shape;603;p19"/>
              <p:cNvCxnSpPr/>
              <p:nvPr/>
            </p:nvCxnSpPr>
            <p:spPr>
              <a:xfrm rot="10800000">
                <a:off x="2401102" y="5087120"/>
                <a:ext cx="1735907" cy="432048"/>
              </a:xfrm>
              <a:prstGeom prst="straightConnector1">
                <a:avLst/>
              </a:prstGeom>
              <a:noFill/>
              <a:ln w="38100" cap="flat" cmpd="sng">
                <a:solidFill>
                  <a:srgbClr val="FF0000"/>
                </a:solidFill>
                <a:prstDash val="solid"/>
                <a:round/>
                <a:headEnd type="stealth" w="med" len="med"/>
                <a:tailEnd type="stealth" w="med" len="med"/>
              </a:ln>
            </p:spPr>
          </p:cxnSp>
          <p:cxnSp>
            <p:nvCxnSpPr>
              <p:cNvPr id="604" name="Google Shape;604;p19"/>
              <p:cNvCxnSpPr/>
              <p:nvPr/>
            </p:nvCxnSpPr>
            <p:spPr>
              <a:xfrm flipH="1">
                <a:off x="2454354" y="3081878"/>
                <a:ext cx="1188132" cy="576064"/>
              </a:xfrm>
              <a:prstGeom prst="straightConnector1">
                <a:avLst/>
              </a:prstGeom>
              <a:noFill/>
              <a:ln w="38100" cap="flat" cmpd="sng">
                <a:solidFill>
                  <a:srgbClr val="FF0000"/>
                </a:solidFill>
                <a:prstDash val="solid"/>
                <a:round/>
                <a:headEnd type="stealth" w="med" len="med"/>
                <a:tailEnd type="stealth" w="med" len="med"/>
              </a:ln>
            </p:spPr>
          </p:cxnSp>
          <p:cxnSp>
            <p:nvCxnSpPr>
              <p:cNvPr id="605" name="Google Shape;605;p19"/>
              <p:cNvCxnSpPr>
                <a:stCxn id="569" idx="0"/>
                <a:endCxn id="570" idx="3"/>
              </p:cNvCxnSpPr>
              <p:nvPr/>
            </p:nvCxnSpPr>
            <p:spPr>
              <a:xfrm flipH="1">
                <a:off x="3394571" y="4543725"/>
                <a:ext cx="1188000" cy="576000"/>
              </a:xfrm>
              <a:prstGeom prst="straightConnector1">
                <a:avLst/>
              </a:prstGeom>
              <a:noFill/>
              <a:ln w="38100" cap="flat" cmpd="sng">
                <a:solidFill>
                  <a:srgbClr val="FF0000"/>
                </a:solidFill>
                <a:prstDash val="solid"/>
                <a:round/>
                <a:headEnd type="stealth" w="med" len="med"/>
                <a:tailEnd type="stealth" w="med" len="med"/>
              </a:ln>
            </p:spPr>
          </p:cxnSp>
          <p:cxnSp>
            <p:nvCxnSpPr>
              <p:cNvPr id="606" name="Google Shape;606;p19"/>
              <p:cNvCxnSpPr>
                <a:stCxn id="569" idx="0"/>
                <a:endCxn id="565" idx="2"/>
              </p:cNvCxnSpPr>
              <p:nvPr/>
            </p:nvCxnSpPr>
            <p:spPr>
              <a:xfrm rot="10800000">
                <a:off x="4582571" y="3103425"/>
                <a:ext cx="0" cy="1440300"/>
              </a:xfrm>
              <a:prstGeom prst="straightConnector1">
                <a:avLst/>
              </a:prstGeom>
              <a:noFill/>
              <a:ln w="38100" cap="flat" cmpd="sng">
                <a:solidFill>
                  <a:srgbClr val="FF0000"/>
                </a:solidFill>
                <a:prstDash val="solid"/>
                <a:round/>
                <a:headEnd type="stealth" w="med" len="med"/>
                <a:tailEnd type="stealth" w="med" len="med"/>
              </a:ln>
            </p:spPr>
          </p:cxnSp>
        </p:grpSp>
      </p:grpSp>
      <p:sp>
        <p:nvSpPr>
          <p:cNvPr id="607" name="Google Shape;607;p19"/>
          <p:cNvSpPr txBox="1">
            <a:spLocks noGrp="1"/>
          </p:cNvSpPr>
          <p:nvPr>
            <p:ph type="title"/>
          </p:nvPr>
        </p:nvSpPr>
        <p:spPr>
          <a:xfrm>
            <a:off x="4312" y="5691"/>
            <a:ext cx="7227761" cy="5378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Our Approach for SI Protocol</a:t>
            </a:r>
            <a:endParaRPr/>
          </a:p>
        </p:txBody>
      </p:sp>
      <p:sp>
        <p:nvSpPr>
          <p:cNvPr id="608" name="Google Shape;608;p19"/>
          <p:cNvSpPr txBox="1"/>
          <p:nvPr/>
        </p:nvSpPr>
        <p:spPr>
          <a:xfrm>
            <a:off x="6048" y="1124243"/>
            <a:ext cx="7409297" cy="12439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600"/>
              <a:buFont typeface="Calibri"/>
              <a:buNone/>
            </a:pPr>
            <a:r>
              <a:rPr lang="en-US" sz="16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Step 1: </a:t>
            </a:r>
            <a:r>
              <a:rPr lang="en-US" sz="1600" b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Divide the n-hypercube into two isomorphic components intelligently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1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600"/>
              <a:buFont typeface="Calibri"/>
              <a:buNone/>
            </a:pPr>
            <a:r>
              <a:rPr lang="en-US" sz="16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Note: </a:t>
            </a:r>
            <a:r>
              <a:rPr lang="en-US" sz="1600" b="1">
                <a:solidFill>
                  <a:srgbClr val="92D050"/>
                </a:solidFill>
                <a:latin typeface="Calibri"/>
                <a:ea typeface="Calibri"/>
                <a:cs typeface="Calibri"/>
                <a:sym typeface="Calibri"/>
              </a:rPr>
              <a:t>the states and transitions of the two parts are complementary =&gt; if we issue a test for one block that covers one state in one component for one block by one core, a corresponding state in another block is covered by another core</a:t>
            </a:r>
            <a:endParaRPr sz="1600">
              <a:solidFill>
                <a:srgbClr val="92D05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600"/>
              <a:buFont typeface="Calibri"/>
              <a:buNone/>
            </a:pPr>
            <a:r>
              <a:rPr lang="en-US" sz="16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Step 2: </a:t>
            </a:r>
            <a:r>
              <a:rPr lang="en-US" sz="1600" b="1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rPr>
              <a:t>Issue tests with an intelligent traversal of each component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</a:pPr>
            <a:endParaRPr sz="700" b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Calibri"/>
              <a:buNone/>
            </a:pPr>
            <a:endParaRPr sz="700" b="1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9" name="Google Shape;609;p19"/>
          <p:cNvSpPr txBox="1"/>
          <p:nvPr/>
        </p:nvSpPr>
        <p:spPr>
          <a:xfrm>
            <a:off x="6853288" y="543524"/>
            <a:ext cx="4922845" cy="5355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function 𝑠𝑖_𝑡𝑒𝑠𝑡(𝑛)</a:t>
            </a:r>
            <a:b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      if 𝑛 ≤ 2 then</a:t>
            </a:r>
            <a:b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             for 𝑖 = 0 to 𝑛 − 1 do</a:t>
            </a:r>
            <a:b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                    {visitHypercubeUtil</a:t>
            </a:r>
            <a:r>
              <a:rPr lang="en-US" sz="18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(𝑛, 𝑖, 𝑛)}</a:t>
            </a:r>
            <a:b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             end for</a:t>
            </a:r>
            <a:b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            𝑟𝑒𝑡𝑢𝑟𝑛</a:t>
            </a:r>
            <a:b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     end if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     for 𝑖 = 0 to 𝑛 − 1 do</a:t>
            </a:r>
            <a:b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          {Load B1 block by i</a:t>
            </a:r>
            <a:r>
              <a:rPr lang="en-US" sz="1800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core}</a:t>
            </a:r>
            <a:b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     end for</a:t>
            </a:r>
            <a:b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     for 𝑖 = 0 to 𝑛 − 3 do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           {visitHypercubeUtil(𝑛 − 2, 𝑖, 𝑛 − 2)}</a:t>
            </a:r>
            <a:b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     end for</a:t>
            </a:r>
            <a:b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     _ visitHypercubeUtil (𝑛 − 2)</a:t>
            </a:r>
            <a:b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    𝐿𝑂𝐴𝐷 (𝑛 − 1, 0)</a:t>
            </a:r>
            <a:b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    for 𝑖 = 0 to 𝑛 − 3 do</a:t>
            </a:r>
            <a:b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           {visitHypercubeUtil (𝑛 − 2, 𝑖, 𝑛 − 2)}</a:t>
            </a:r>
            <a:b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    end for</a:t>
            </a:r>
            <a:b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 function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10" name="Google Shape;610;p19"/>
          <p:cNvPicPr preferRelativeResize="0"/>
          <p:nvPr/>
        </p:nvPicPr>
        <p:blipFill rotWithShape="1">
          <a:blip r:embed="rId3">
            <a:alphaModFix/>
          </a:blip>
          <a:srcRect l="-203125" t="-203125" r="-203125" b="-203125"/>
          <a:stretch/>
        </p:blipFill>
        <p:spPr>
          <a:xfrm>
            <a:off x="10052304" y="4718304"/>
            <a:ext cx="2057400" cy="2057400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39840">
        <p14:flythrough dir="ou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5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5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0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5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500"/>
                            </p:stCondLst>
                            <p:childTnLst>
                              <p:par>
                                <p:cTn id="6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" name="Google Shape;615;p20"/>
          <p:cNvSpPr txBox="1">
            <a:spLocks noGrp="1"/>
          </p:cNvSpPr>
          <p:nvPr>
            <p:ph type="title"/>
          </p:nvPr>
        </p:nvSpPr>
        <p:spPr>
          <a:xfrm>
            <a:off x="4313" y="5691"/>
            <a:ext cx="10515600" cy="415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2800"/>
              <a:t>An example with 4 cores</a:t>
            </a:r>
            <a:endParaRPr/>
          </a:p>
        </p:txBody>
      </p:sp>
      <p:sp>
        <p:nvSpPr>
          <p:cNvPr id="616" name="Google Shape;616;p20"/>
          <p:cNvSpPr txBox="1"/>
          <p:nvPr/>
        </p:nvSpPr>
        <p:spPr>
          <a:xfrm>
            <a:off x="538044" y="3454159"/>
            <a:ext cx="4469423" cy="21541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17" name="Google Shape;617;p20"/>
          <p:cNvSpPr txBox="1"/>
          <p:nvPr/>
        </p:nvSpPr>
        <p:spPr>
          <a:xfrm>
            <a:off x="38265" y="529198"/>
            <a:ext cx="5023458" cy="60016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function 𝑠𝑖_𝑡𝑒𝑠𝑡(𝑛)</a:t>
            </a:r>
            <a:b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      if 𝑛 ≤ 2 then</a:t>
            </a:r>
            <a:b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             for 𝑖 = 0 to 𝑛 − 1 do</a:t>
            </a:r>
            <a:b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                    { visitHypercubeUtil</a:t>
            </a:r>
            <a:r>
              <a:rPr lang="en-US" sz="16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(𝑛, 𝑖, 𝑛) }</a:t>
            </a:r>
            <a:b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             end for</a:t>
            </a:r>
            <a:b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            𝑟𝑒𝑡𝑢𝑟𝑛</a:t>
            </a:r>
            <a:b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     end if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     for 𝑖 = 0 to 𝑛 − 1 do</a:t>
            </a:r>
            <a:b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          {Load B1 block by i</a:t>
            </a:r>
            <a:r>
              <a:rPr lang="en-US" sz="1600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</a:t>
            </a: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core}</a:t>
            </a:r>
            <a:b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     end for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     for 𝑖 = 0 to 𝑛 − 3 do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           { visitHypercubeUtil(𝑛 − 2, 𝑖, 𝑛 − 2) }</a:t>
            </a:r>
            <a:b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     end for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     { _visitHypercubeUtil (𝑛 − 2) }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    { Load B0 block by (𝑛 − 1</a:t>
            </a:r>
            <a:r>
              <a:rPr lang="en-US" sz="1600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)th </a:t>
            </a: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}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    for 𝑖 = 0 to 𝑛 − 3 do</a:t>
            </a:r>
            <a:b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           { visitHypercubeUtil (𝑛 − 2, 𝑖, 𝑛 − 2) }</a:t>
            </a:r>
            <a:b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    end for</a:t>
            </a:r>
            <a:b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 function</a:t>
            </a:r>
            <a:endParaRPr sz="1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618" name="Google Shape;618;p20"/>
          <p:cNvGrpSpPr/>
          <p:nvPr/>
        </p:nvGrpSpPr>
        <p:grpSpPr>
          <a:xfrm>
            <a:off x="5135481" y="529197"/>
            <a:ext cx="6660310" cy="6120276"/>
            <a:chOff x="5135481" y="529197"/>
            <a:chExt cx="6660310" cy="6120276"/>
          </a:xfrm>
        </p:grpSpPr>
        <p:sp>
          <p:nvSpPr>
            <p:cNvPr id="619" name="Google Shape;619;p20"/>
            <p:cNvSpPr/>
            <p:nvPr/>
          </p:nvSpPr>
          <p:spPr>
            <a:xfrm>
              <a:off x="5704767" y="735823"/>
              <a:ext cx="5492151" cy="5492150"/>
            </a:xfrm>
            <a:prstGeom prst="rect">
              <a:avLst/>
            </a:prstGeom>
            <a:solidFill>
              <a:schemeClr val="lt1"/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0" name="Google Shape;620;p20"/>
            <p:cNvSpPr/>
            <p:nvPr/>
          </p:nvSpPr>
          <p:spPr>
            <a:xfrm>
              <a:off x="6346958" y="1651182"/>
              <a:ext cx="3651850" cy="3651849"/>
            </a:xfrm>
            <a:prstGeom prst="rect">
              <a:avLst/>
            </a:prstGeom>
            <a:solidFill>
              <a:schemeClr val="lt1"/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1" name="Google Shape;621;p20"/>
            <p:cNvSpPr/>
            <p:nvPr/>
          </p:nvSpPr>
          <p:spPr>
            <a:xfrm>
              <a:off x="7430052" y="2523408"/>
              <a:ext cx="1825926" cy="1825925"/>
            </a:xfrm>
            <a:prstGeom prst="rect">
              <a:avLst/>
            </a:prstGeom>
            <a:solidFill>
              <a:schemeClr val="lt1"/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2" name="Google Shape;622;p20"/>
            <p:cNvSpPr/>
            <p:nvPr/>
          </p:nvSpPr>
          <p:spPr>
            <a:xfrm>
              <a:off x="7880543" y="2973899"/>
              <a:ext cx="920153" cy="920151"/>
            </a:xfrm>
            <a:prstGeom prst="rect">
              <a:avLst/>
            </a:prstGeom>
            <a:solidFill>
              <a:schemeClr val="lt1"/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623" name="Google Shape;623;p20"/>
            <p:cNvCxnSpPr/>
            <p:nvPr/>
          </p:nvCxnSpPr>
          <p:spPr>
            <a:xfrm>
              <a:off x="5681034" y="756789"/>
              <a:ext cx="669986" cy="900022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624" name="Google Shape;624;p20"/>
            <p:cNvCxnSpPr/>
            <p:nvPr/>
          </p:nvCxnSpPr>
          <p:spPr>
            <a:xfrm>
              <a:off x="9998808" y="5282393"/>
              <a:ext cx="1211757" cy="946417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625" name="Google Shape;625;p20"/>
            <p:cNvCxnSpPr/>
            <p:nvPr/>
          </p:nvCxnSpPr>
          <p:spPr>
            <a:xfrm flipH="1">
              <a:off x="5775925" y="5271279"/>
              <a:ext cx="638354" cy="957531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626" name="Google Shape;626;p20"/>
            <p:cNvCxnSpPr/>
            <p:nvPr/>
          </p:nvCxnSpPr>
          <p:spPr>
            <a:xfrm rot="10800000" flipH="1">
              <a:off x="9998808" y="736660"/>
              <a:ext cx="1211756" cy="914522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627" name="Google Shape;627;p20"/>
            <p:cNvCxnSpPr/>
            <p:nvPr/>
          </p:nvCxnSpPr>
          <p:spPr>
            <a:xfrm>
              <a:off x="7420693" y="2525203"/>
              <a:ext cx="468703" cy="454325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628" name="Google Shape;628;p20"/>
            <p:cNvCxnSpPr/>
            <p:nvPr/>
          </p:nvCxnSpPr>
          <p:spPr>
            <a:xfrm>
              <a:off x="8786542" y="3891051"/>
              <a:ext cx="468703" cy="454325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629" name="Google Shape;629;p20"/>
            <p:cNvCxnSpPr/>
            <p:nvPr/>
          </p:nvCxnSpPr>
          <p:spPr>
            <a:xfrm flipH="1">
              <a:off x="8737660" y="2525203"/>
              <a:ext cx="566465" cy="497458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630" name="Google Shape;630;p20"/>
            <p:cNvCxnSpPr/>
            <p:nvPr/>
          </p:nvCxnSpPr>
          <p:spPr>
            <a:xfrm rot="10800000" flipH="1">
              <a:off x="7420693" y="3870923"/>
              <a:ext cx="468702" cy="480203"/>
            </a:xfrm>
            <a:prstGeom prst="straightConnector1">
              <a:avLst/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631" name="Google Shape;631;p20"/>
            <p:cNvCxnSpPr/>
            <p:nvPr/>
          </p:nvCxnSpPr>
          <p:spPr>
            <a:xfrm>
              <a:off x="6358074" y="1666040"/>
              <a:ext cx="1070348" cy="866891"/>
            </a:xfrm>
            <a:prstGeom prst="curvedConnector3">
              <a:avLst>
                <a:gd name="adj1" fmla="val 50000"/>
              </a:avLst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632" name="Google Shape;632;p20"/>
            <p:cNvCxnSpPr/>
            <p:nvPr/>
          </p:nvCxnSpPr>
          <p:spPr>
            <a:xfrm rot="-5400000" flipH="1">
              <a:off x="9153185" y="4457143"/>
              <a:ext cx="932163" cy="718337"/>
            </a:xfrm>
            <a:prstGeom prst="curvedConnector3">
              <a:avLst>
                <a:gd name="adj1" fmla="val 50000"/>
              </a:avLst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633" name="Google Shape;633;p20"/>
            <p:cNvCxnSpPr/>
            <p:nvPr/>
          </p:nvCxnSpPr>
          <p:spPr>
            <a:xfrm rot="10800000" flipH="1">
              <a:off x="6370249" y="4373233"/>
              <a:ext cx="1058172" cy="911526"/>
            </a:xfrm>
            <a:prstGeom prst="curvedConnector3">
              <a:avLst>
                <a:gd name="adj1" fmla="val 50000"/>
              </a:avLst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634" name="Google Shape;634;p20"/>
            <p:cNvCxnSpPr/>
            <p:nvPr/>
          </p:nvCxnSpPr>
          <p:spPr>
            <a:xfrm rot="10800000" flipH="1">
              <a:off x="9260097" y="1655913"/>
              <a:ext cx="698739" cy="868393"/>
            </a:xfrm>
            <a:prstGeom prst="curvedConnector3">
              <a:avLst>
                <a:gd name="adj1" fmla="val 50000"/>
              </a:avLst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635" name="Google Shape;635;p20"/>
            <p:cNvCxnSpPr/>
            <p:nvPr/>
          </p:nvCxnSpPr>
          <p:spPr>
            <a:xfrm rot="-5400000" flipH="1">
              <a:off x="5679687" y="828227"/>
              <a:ext cx="2238015" cy="2150851"/>
            </a:xfrm>
            <a:prstGeom prst="curvedConnector3">
              <a:avLst>
                <a:gd name="adj1" fmla="val 50213"/>
              </a:avLst>
            </a:prstGeom>
            <a:noFill/>
            <a:ln w="9525" cap="flat" cmpd="sng">
              <a:solidFill>
                <a:schemeClr val="accent5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636" name="Google Shape;636;p20"/>
            <p:cNvCxnSpPr/>
            <p:nvPr/>
          </p:nvCxnSpPr>
          <p:spPr>
            <a:xfrm>
              <a:off x="8800023" y="3890155"/>
              <a:ext cx="2323379" cy="2294624"/>
            </a:xfrm>
            <a:prstGeom prst="curvedConnector3">
              <a:avLst>
                <a:gd name="adj1" fmla="val 50000"/>
              </a:avLst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637" name="Google Shape;637;p20"/>
            <p:cNvCxnSpPr/>
            <p:nvPr/>
          </p:nvCxnSpPr>
          <p:spPr>
            <a:xfrm flipH="1">
              <a:off x="8866158" y="741512"/>
              <a:ext cx="2334883" cy="2237115"/>
            </a:xfrm>
            <a:prstGeom prst="curvedConnector3">
              <a:avLst>
                <a:gd name="adj1" fmla="val 50000"/>
              </a:avLst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638" name="Google Shape;638;p20"/>
            <p:cNvCxnSpPr/>
            <p:nvPr/>
          </p:nvCxnSpPr>
          <p:spPr>
            <a:xfrm rot="10800000" flipH="1">
              <a:off x="5752021" y="3855645"/>
              <a:ext cx="2122099" cy="2363640"/>
            </a:xfrm>
            <a:prstGeom prst="curvedConnector3">
              <a:avLst>
                <a:gd name="adj1" fmla="val 50000"/>
              </a:avLst>
            </a:prstGeom>
            <a:noFill/>
            <a:ln w="9525" cap="flat" cmpd="sng">
              <a:solidFill>
                <a:schemeClr val="accent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639" name="Google Shape;639;p20"/>
            <p:cNvSpPr txBox="1"/>
            <p:nvPr/>
          </p:nvSpPr>
          <p:spPr>
            <a:xfrm>
              <a:off x="7852802" y="2613915"/>
              <a:ext cx="492424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IIII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0" name="Google Shape;640;p20"/>
            <p:cNvSpPr txBox="1"/>
            <p:nvPr/>
          </p:nvSpPr>
          <p:spPr>
            <a:xfrm>
              <a:off x="8456650" y="2613914"/>
              <a:ext cx="492424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IIIS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1" name="Google Shape;641;p20"/>
            <p:cNvSpPr txBox="1"/>
            <p:nvPr/>
          </p:nvSpPr>
          <p:spPr>
            <a:xfrm>
              <a:off x="8341631" y="3893498"/>
              <a:ext cx="607442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IISS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2" name="Google Shape;642;p20"/>
            <p:cNvSpPr txBox="1"/>
            <p:nvPr/>
          </p:nvSpPr>
          <p:spPr>
            <a:xfrm>
              <a:off x="7737781" y="3893497"/>
              <a:ext cx="607442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IISI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3" name="Google Shape;643;p20"/>
            <p:cNvSpPr txBox="1"/>
            <p:nvPr/>
          </p:nvSpPr>
          <p:spPr>
            <a:xfrm>
              <a:off x="7306462" y="2168216"/>
              <a:ext cx="492424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ISII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4" name="Google Shape;644;p20"/>
            <p:cNvSpPr txBox="1"/>
            <p:nvPr/>
          </p:nvSpPr>
          <p:spPr>
            <a:xfrm>
              <a:off x="8686689" y="2168217"/>
              <a:ext cx="621820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ISIS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5" name="Google Shape;645;p20"/>
            <p:cNvSpPr txBox="1"/>
            <p:nvPr/>
          </p:nvSpPr>
          <p:spPr>
            <a:xfrm>
              <a:off x="8801707" y="4353575"/>
              <a:ext cx="607442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ISSS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6" name="Google Shape;646;p20"/>
            <p:cNvSpPr txBox="1"/>
            <p:nvPr/>
          </p:nvSpPr>
          <p:spPr>
            <a:xfrm>
              <a:off x="7191443" y="4396707"/>
              <a:ext cx="549933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ISSI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7" name="Google Shape;647;p20"/>
            <p:cNvSpPr txBox="1"/>
            <p:nvPr/>
          </p:nvSpPr>
          <p:spPr>
            <a:xfrm>
              <a:off x="5783699" y="1581204"/>
              <a:ext cx="636197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SSII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8" name="Google Shape;648;p20"/>
            <p:cNvSpPr txBox="1"/>
            <p:nvPr/>
          </p:nvSpPr>
          <p:spPr>
            <a:xfrm>
              <a:off x="10032013" y="1617451"/>
              <a:ext cx="650574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SSIS</a:t>
              </a:r>
              <a:endParaRPr/>
            </a:p>
          </p:txBody>
        </p:sp>
        <p:sp>
          <p:nvSpPr>
            <p:cNvPr id="649" name="Google Shape;649;p20"/>
            <p:cNvSpPr txBox="1"/>
            <p:nvPr/>
          </p:nvSpPr>
          <p:spPr>
            <a:xfrm>
              <a:off x="11202726" y="529197"/>
              <a:ext cx="593065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SIIS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0" name="Google Shape;650;p20"/>
            <p:cNvSpPr txBox="1"/>
            <p:nvPr/>
          </p:nvSpPr>
          <p:spPr>
            <a:xfrm>
              <a:off x="5221745" y="529197"/>
              <a:ext cx="492424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SIII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1" name="Google Shape;651;p20"/>
            <p:cNvSpPr txBox="1"/>
            <p:nvPr/>
          </p:nvSpPr>
          <p:spPr>
            <a:xfrm>
              <a:off x="5135481" y="6179500"/>
              <a:ext cx="636197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SISI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2" name="Google Shape;652;p20"/>
            <p:cNvSpPr txBox="1"/>
            <p:nvPr/>
          </p:nvSpPr>
          <p:spPr>
            <a:xfrm>
              <a:off x="5818498" y="5095209"/>
              <a:ext cx="636197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SSSI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3" name="Google Shape;653;p20"/>
            <p:cNvSpPr txBox="1"/>
            <p:nvPr/>
          </p:nvSpPr>
          <p:spPr>
            <a:xfrm>
              <a:off x="10033599" y="5118365"/>
              <a:ext cx="650574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SSSS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54" name="Google Shape;654;p20"/>
            <p:cNvSpPr txBox="1"/>
            <p:nvPr/>
          </p:nvSpPr>
          <p:spPr>
            <a:xfrm>
              <a:off x="10958311" y="6280141"/>
              <a:ext cx="636197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SISS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655" name="Google Shape;655;p20"/>
          <p:cNvCxnSpPr/>
          <p:nvPr/>
        </p:nvCxnSpPr>
        <p:spPr>
          <a:xfrm>
            <a:off x="7874120" y="2966109"/>
            <a:ext cx="950200" cy="17137"/>
          </a:xfrm>
          <a:prstGeom prst="straightConnector1">
            <a:avLst/>
          </a:prstGeom>
          <a:noFill/>
          <a:ln w="57150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656" name="Google Shape;656;p20"/>
          <p:cNvCxnSpPr/>
          <p:nvPr/>
        </p:nvCxnSpPr>
        <p:spPr>
          <a:xfrm flipH="1">
            <a:off x="8803797" y="2968556"/>
            <a:ext cx="18126" cy="939749"/>
          </a:xfrm>
          <a:prstGeom prst="straightConnector1">
            <a:avLst/>
          </a:prstGeom>
          <a:noFill/>
          <a:ln w="57150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657" name="Google Shape;657;p20"/>
          <p:cNvCxnSpPr/>
          <p:nvPr/>
        </p:nvCxnSpPr>
        <p:spPr>
          <a:xfrm>
            <a:off x="8780734" y="3888297"/>
            <a:ext cx="478631" cy="462829"/>
          </a:xfrm>
          <a:prstGeom prst="straightConnector1">
            <a:avLst/>
          </a:prstGeom>
          <a:noFill/>
          <a:ln w="57150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658" name="Google Shape;658;p20"/>
          <p:cNvCxnSpPr/>
          <p:nvPr/>
        </p:nvCxnSpPr>
        <p:spPr>
          <a:xfrm rot="-5400000" flipH="1">
            <a:off x="9163209" y="4464638"/>
            <a:ext cx="927000" cy="703200"/>
          </a:xfrm>
          <a:prstGeom prst="curvedConnector3">
            <a:avLst>
              <a:gd name="adj1" fmla="val 50000"/>
            </a:avLst>
          </a:prstGeom>
          <a:noFill/>
          <a:ln w="57150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659" name="Google Shape;659;p20"/>
          <p:cNvSpPr/>
          <p:nvPr/>
        </p:nvSpPr>
        <p:spPr>
          <a:xfrm>
            <a:off x="2124492" y="1686434"/>
            <a:ext cx="1623060" cy="600697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 transactions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660" name="Google Shape;660;p20"/>
          <p:cNvCxnSpPr/>
          <p:nvPr/>
        </p:nvCxnSpPr>
        <p:spPr>
          <a:xfrm flipH="1">
            <a:off x="2330232" y="2283202"/>
            <a:ext cx="605790" cy="413064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661" name="Google Shape;661;p20"/>
          <p:cNvSpPr/>
          <p:nvPr/>
        </p:nvSpPr>
        <p:spPr>
          <a:xfrm rot="2716254">
            <a:off x="4915857" y="1102083"/>
            <a:ext cx="3536903" cy="1452959"/>
          </a:xfrm>
          <a:prstGeom prst="ellipse">
            <a:avLst/>
          </a:prstGeom>
          <a:noFill/>
          <a:ln w="38100" cap="flat" cmpd="sng">
            <a:solidFill>
              <a:srgbClr val="00B05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2" name="Google Shape;662;p20"/>
          <p:cNvSpPr/>
          <p:nvPr/>
        </p:nvSpPr>
        <p:spPr>
          <a:xfrm rot="2716254">
            <a:off x="8236779" y="4282785"/>
            <a:ext cx="3536903" cy="1452959"/>
          </a:xfrm>
          <a:prstGeom prst="ellipse">
            <a:avLst/>
          </a:prstGeom>
          <a:noFill/>
          <a:ln w="38100" cap="flat" cmpd="sng">
            <a:solidFill>
              <a:srgbClr val="00B05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63" name="Google Shape;663;p20"/>
          <p:cNvSpPr/>
          <p:nvPr/>
        </p:nvSpPr>
        <p:spPr>
          <a:xfrm>
            <a:off x="2052242" y="2692337"/>
            <a:ext cx="2278321" cy="600697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(n-2)2</a:t>
            </a:r>
            <a:r>
              <a:rPr lang="en-US" sz="1800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n-2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transactions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664" name="Google Shape;664;p20"/>
          <p:cNvCxnSpPr/>
          <p:nvPr/>
        </p:nvCxnSpPr>
        <p:spPr>
          <a:xfrm flipH="1">
            <a:off x="2160729" y="3299500"/>
            <a:ext cx="605790" cy="413064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665" name="Google Shape;665;p20"/>
          <p:cNvCxnSpPr/>
          <p:nvPr/>
        </p:nvCxnSpPr>
        <p:spPr>
          <a:xfrm rot="10800000">
            <a:off x="7422892" y="2539468"/>
            <a:ext cx="437071" cy="422694"/>
          </a:xfrm>
          <a:prstGeom prst="straightConnector1">
            <a:avLst/>
          </a:prstGeom>
          <a:noFill/>
          <a:ln w="57150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666" name="Google Shape;666;p20"/>
          <p:cNvCxnSpPr/>
          <p:nvPr/>
        </p:nvCxnSpPr>
        <p:spPr>
          <a:xfrm rot="10800000" flipH="1">
            <a:off x="7406536" y="2519166"/>
            <a:ext cx="1848709" cy="12930"/>
          </a:xfrm>
          <a:prstGeom prst="straightConnector1">
            <a:avLst/>
          </a:prstGeom>
          <a:noFill/>
          <a:ln w="57150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667" name="Google Shape;667;p20"/>
          <p:cNvCxnSpPr/>
          <p:nvPr/>
        </p:nvCxnSpPr>
        <p:spPr>
          <a:xfrm flipH="1">
            <a:off x="9231737" y="2530343"/>
            <a:ext cx="28015" cy="1842890"/>
          </a:xfrm>
          <a:prstGeom prst="straightConnector1">
            <a:avLst/>
          </a:prstGeom>
          <a:noFill/>
          <a:ln w="57150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668" name="Google Shape;668;p20"/>
          <p:cNvCxnSpPr/>
          <p:nvPr/>
        </p:nvCxnSpPr>
        <p:spPr>
          <a:xfrm rot="10800000">
            <a:off x="9271080" y="2490169"/>
            <a:ext cx="5483" cy="1861762"/>
          </a:xfrm>
          <a:prstGeom prst="straightConnector1">
            <a:avLst/>
          </a:prstGeom>
          <a:noFill/>
          <a:ln w="57150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669" name="Google Shape;669;p20"/>
          <p:cNvCxnSpPr/>
          <p:nvPr/>
        </p:nvCxnSpPr>
        <p:spPr>
          <a:xfrm flipH="1">
            <a:off x="7411170" y="2530270"/>
            <a:ext cx="1872315" cy="7515"/>
          </a:xfrm>
          <a:prstGeom prst="straightConnector1">
            <a:avLst/>
          </a:prstGeom>
          <a:noFill/>
          <a:ln w="57150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670" name="Google Shape;670;p20"/>
          <p:cNvCxnSpPr/>
          <p:nvPr/>
        </p:nvCxnSpPr>
        <p:spPr>
          <a:xfrm>
            <a:off x="6333311" y="1643646"/>
            <a:ext cx="3700288" cy="0"/>
          </a:xfrm>
          <a:prstGeom prst="straightConnector1">
            <a:avLst/>
          </a:prstGeom>
          <a:noFill/>
          <a:ln w="57150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671" name="Google Shape;671;p20"/>
          <p:cNvCxnSpPr/>
          <p:nvPr/>
        </p:nvCxnSpPr>
        <p:spPr>
          <a:xfrm rot="10800000">
            <a:off x="6377222" y="1659353"/>
            <a:ext cx="1051200" cy="883500"/>
          </a:xfrm>
          <a:prstGeom prst="curvedConnector3">
            <a:avLst>
              <a:gd name="adj1" fmla="val 50000"/>
            </a:avLst>
          </a:prstGeom>
          <a:noFill/>
          <a:ln w="57150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672" name="Google Shape;672;p20"/>
          <p:cNvCxnSpPr/>
          <p:nvPr/>
        </p:nvCxnSpPr>
        <p:spPr>
          <a:xfrm>
            <a:off x="9973698" y="1661922"/>
            <a:ext cx="23004" cy="3602966"/>
          </a:xfrm>
          <a:prstGeom prst="straightConnector1">
            <a:avLst/>
          </a:prstGeom>
          <a:noFill/>
          <a:ln w="57150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673" name="Google Shape;673;p20"/>
          <p:cNvCxnSpPr/>
          <p:nvPr/>
        </p:nvCxnSpPr>
        <p:spPr>
          <a:xfrm rot="10800000">
            <a:off x="5716790" y="734351"/>
            <a:ext cx="652732" cy="897147"/>
          </a:xfrm>
          <a:prstGeom prst="straightConnector1">
            <a:avLst/>
          </a:prstGeom>
          <a:noFill/>
          <a:ln w="57150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674" name="Google Shape;674;p20"/>
          <p:cNvCxnSpPr/>
          <p:nvPr/>
        </p:nvCxnSpPr>
        <p:spPr>
          <a:xfrm rot="10800000" flipH="1">
            <a:off x="5701106" y="744357"/>
            <a:ext cx="5495812" cy="16027"/>
          </a:xfrm>
          <a:prstGeom prst="straightConnector1">
            <a:avLst/>
          </a:prstGeom>
          <a:noFill/>
          <a:ln w="57150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675" name="Google Shape;675;p20"/>
          <p:cNvCxnSpPr/>
          <p:nvPr/>
        </p:nvCxnSpPr>
        <p:spPr>
          <a:xfrm flipH="1">
            <a:off x="11200579" y="734582"/>
            <a:ext cx="5750" cy="5457645"/>
          </a:xfrm>
          <a:prstGeom prst="straightConnector1">
            <a:avLst/>
          </a:prstGeom>
          <a:noFill/>
          <a:ln w="57150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676" name="Google Shape;676;p20"/>
          <p:cNvCxnSpPr/>
          <p:nvPr/>
        </p:nvCxnSpPr>
        <p:spPr>
          <a:xfrm rot="10800000">
            <a:off x="9974964" y="1617451"/>
            <a:ext cx="34504" cy="3657599"/>
          </a:xfrm>
          <a:prstGeom prst="straightConnector1">
            <a:avLst/>
          </a:prstGeom>
          <a:noFill/>
          <a:ln w="57150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677" name="Google Shape;677;p20"/>
          <p:cNvCxnSpPr/>
          <p:nvPr/>
        </p:nvCxnSpPr>
        <p:spPr>
          <a:xfrm flipH="1">
            <a:off x="6334617" y="1632970"/>
            <a:ext cx="3657599" cy="23005"/>
          </a:xfrm>
          <a:prstGeom prst="straightConnector1">
            <a:avLst/>
          </a:prstGeom>
          <a:noFill/>
          <a:ln w="57150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678" name="Google Shape;678;p20"/>
          <p:cNvCxnSpPr>
            <a:endCxn id="649" idx="1"/>
          </p:cNvCxnSpPr>
          <p:nvPr/>
        </p:nvCxnSpPr>
        <p:spPr>
          <a:xfrm rot="10800000" flipH="1">
            <a:off x="11197026" y="713863"/>
            <a:ext cx="5700" cy="5514600"/>
          </a:xfrm>
          <a:prstGeom prst="straightConnector1">
            <a:avLst/>
          </a:prstGeom>
          <a:noFill/>
          <a:ln w="57150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679" name="Google Shape;679;p20"/>
          <p:cNvCxnSpPr>
            <a:endCxn id="650" idx="3"/>
          </p:cNvCxnSpPr>
          <p:nvPr/>
        </p:nvCxnSpPr>
        <p:spPr>
          <a:xfrm rot="10800000">
            <a:off x="5714169" y="713863"/>
            <a:ext cx="5475000" cy="55500"/>
          </a:xfrm>
          <a:prstGeom prst="straightConnector1">
            <a:avLst/>
          </a:prstGeom>
          <a:noFill/>
          <a:ln w="57150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680" name="Google Shape;680;p20"/>
          <p:cNvCxnSpPr/>
          <p:nvPr/>
        </p:nvCxnSpPr>
        <p:spPr>
          <a:xfrm rot="-5400000" flipH="1">
            <a:off x="5686471" y="834983"/>
            <a:ext cx="2253300" cy="2122200"/>
          </a:xfrm>
          <a:prstGeom prst="curvedConnector3">
            <a:avLst>
              <a:gd name="adj1" fmla="val 49998"/>
            </a:avLst>
          </a:prstGeom>
          <a:noFill/>
          <a:ln w="57150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681" name="Google Shape;681;p20"/>
          <p:cNvCxnSpPr/>
          <p:nvPr/>
        </p:nvCxnSpPr>
        <p:spPr>
          <a:xfrm rot="10800000" flipH="1">
            <a:off x="8826362" y="2984084"/>
            <a:ext cx="2106" cy="910727"/>
          </a:xfrm>
          <a:prstGeom prst="straightConnector1">
            <a:avLst/>
          </a:prstGeom>
          <a:noFill/>
          <a:ln w="57150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682" name="Google Shape;682;p20"/>
          <p:cNvCxnSpPr/>
          <p:nvPr/>
        </p:nvCxnSpPr>
        <p:spPr>
          <a:xfrm rot="10800000">
            <a:off x="7911810" y="2963403"/>
            <a:ext cx="943144" cy="16486"/>
          </a:xfrm>
          <a:prstGeom prst="straightConnector1">
            <a:avLst/>
          </a:prstGeom>
          <a:noFill/>
          <a:ln w="57150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683" name="Google Shape;683;p20"/>
          <p:cNvSpPr/>
          <p:nvPr/>
        </p:nvSpPr>
        <p:spPr>
          <a:xfrm>
            <a:off x="2517880" y="3543958"/>
            <a:ext cx="1746792" cy="600697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r>
              <a:rPr lang="en-US" sz="1800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n-2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+ 2</a:t>
            </a:r>
            <a:r>
              <a:rPr lang="en-US" sz="1800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transactions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684" name="Google Shape;684;p20"/>
          <p:cNvCxnSpPr/>
          <p:nvPr/>
        </p:nvCxnSpPr>
        <p:spPr>
          <a:xfrm flipH="1">
            <a:off x="1908154" y="4056297"/>
            <a:ext cx="605790" cy="413064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grpSp>
        <p:nvGrpSpPr>
          <p:cNvPr id="685" name="Google Shape;685;p20"/>
          <p:cNvGrpSpPr/>
          <p:nvPr/>
        </p:nvGrpSpPr>
        <p:grpSpPr>
          <a:xfrm>
            <a:off x="5723269" y="707288"/>
            <a:ext cx="5957301" cy="6047103"/>
            <a:chOff x="5998233" y="636917"/>
            <a:chExt cx="5957301" cy="6047103"/>
          </a:xfrm>
        </p:grpSpPr>
        <p:cxnSp>
          <p:nvCxnSpPr>
            <p:cNvPr id="686" name="Google Shape;686;p20"/>
            <p:cNvCxnSpPr/>
            <p:nvPr/>
          </p:nvCxnSpPr>
          <p:spPr>
            <a:xfrm rot="10800000" flipH="1">
              <a:off x="6026988" y="6100313"/>
              <a:ext cx="5371382" cy="20127"/>
            </a:xfrm>
            <a:prstGeom prst="straightConnector1">
              <a:avLst/>
            </a:prstGeom>
            <a:noFill/>
            <a:ln w="76200" cap="flat" cmpd="sng">
              <a:solidFill>
                <a:srgbClr val="7030A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687" name="Google Shape;687;p20"/>
            <p:cNvCxnSpPr/>
            <p:nvPr/>
          </p:nvCxnSpPr>
          <p:spPr>
            <a:xfrm rot="10800000" flipH="1">
              <a:off x="5998233" y="636917"/>
              <a:ext cx="23005" cy="5483523"/>
            </a:xfrm>
            <a:prstGeom prst="straightConnector1">
              <a:avLst/>
            </a:prstGeom>
            <a:noFill/>
            <a:ln w="76200" cap="flat" cmpd="sng">
              <a:solidFill>
                <a:srgbClr val="7030A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688" name="Google Shape;688;p20"/>
            <p:cNvCxnSpPr/>
            <p:nvPr/>
          </p:nvCxnSpPr>
          <p:spPr>
            <a:xfrm rot="10800000">
              <a:off x="6581954" y="1614576"/>
              <a:ext cx="63258" cy="3600090"/>
            </a:xfrm>
            <a:prstGeom prst="straightConnector1">
              <a:avLst/>
            </a:prstGeom>
            <a:noFill/>
            <a:ln w="76200" cap="flat" cmpd="sng">
              <a:solidFill>
                <a:srgbClr val="7030A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689" name="Google Shape;689;p20"/>
            <p:cNvCxnSpPr/>
            <p:nvPr/>
          </p:nvCxnSpPr>
          <p:spPr>
            <a:xfrm rot="10800000" flipH="1">
              <a:off x="6616458" y="5208916"/>
              <a:ext cx="3631722" cy="20128"/>
            </a:xfrm>
            <a:prstGeom prst="straightConnector1">
              <a:avLst/>
            </a:prstGeom>
            <a:noFill/>
            <a:ln w="76200" cap="flat" cmpd="sng">
              <a:solidFill>
                <a:srgbClr val="7030A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690" name="Google Shape;690;p20"/>
            <p:cNvCxnSpPr/>
            <p:nvPr/>
          </p:nvCxnSpPr>
          <p:spPr>
            <a:xfrm>
              <a:off x="7622873" y="4251382"/>
              <a:ext cx="1848930" cy="8628"/>
            </a:xfrm>
            <a:prstGeom prst="straightConnector1">
              <a:avLst/>
            </a:prstGeom>
            <a:noFill/>
            <a:ln w="76200" cap="flat" cmpd="sng">
              <a:solidFill>
                <a:srgbClr val="7030A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691" name="Google Shape;691;p20"/>
            <p:cNvCxnSpPr/>
            <p:nvPr/>
          </p:nvCxnSpPr>
          <p:spPr>
            <a:xfrm rot="10800000">
              <a:off x="7689011" y="2505973"/>
              <a:ext cx="5749" cy="1759788"/>
            </a:xfrm>
            <a:prstGeom prst="straightConnector1">
              <a:avLst/>
            </a:prstGeom>
            <a:noFill/>
            <a:ln w="76200" cap="flat" cmpd="sng">
              <a:solidFill>
                <a:srgbClr val="7030A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692" name="Google Shape;692;p20"/>
            <p:cNvSpPr/>
            <p:nvPr/>
          </p:nvSpPr>
          <p:spPr>
            <a:xfrm rot="2700000">
              <a:off x="8429728" y="4430610"/>
              <a:ext cx="3666225" cy="1121434"/>
            </a:xfrm>
            <a:prstGeom prst="ellipse">
              <a:avLst/>
            </a:prstGeom>
            <a:noFill/>
            <a:ln w="76200" cap="flat" cmpd="sng">
              <a:solidFill>
                <a:srgbClr val="7030A0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693" name="Google Shape;693;p20"/>
            <p:cNvCxnSpPr/>
            <p:nvPr/>
          </p:nvCxnSpPr>
          <p:spPr>
            <a:xfrm rot="10800000" flipH="1">
              <a:off x="8082948" y="3814312"/>
              <a:ext cx="986289" cy="5749"/>
            </a:xfrm>
            <a:prstGeom prst="straightConnector1">
              <a:avLst/>
            </a:prstGeom>
            <a:noFill/>
            <a:ln w="76200" cap="flat" cmpd="sng">
              <a:solidFill>
                <a:srgbClr val="7030A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694" name="Google Shape;694;p20"/>
            <p:cNvCxnSpPr/>
            <p:nvPr/>
          </p:nvCxnSpPr>
          <p:spPr>
            <a:xfrm flipH="1">
              <a:off x="8120332" y="2971798"/>
              <a:ext cx="34502" cy="856892"/>
            </a:xfrm>
            <a:prstGeom prst="straightConnector1">
              <a:avLst/>
            </a:prstGeom>
            <a:noFill/>
            <a:ln w="76200" cap="flat" cmpd="sng">
              <a:solidFill>
                <a:srgbClr val="7030A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695" name="Google Shape;695;p20"/>
          <p:cNvSpPr/>
          <p:nvPr/>
        </p:nvSpPr>
        <p:spPr>
          <a:xfrm rot="8226336">
            <a:off x="8184506" y="1153553"/>
            <a:ext cx="3536903" cy="1452959"/>
          </a:xfrm>
          <a:prstGeom prst="ellipse">
            <a:avLst/>
          </a:prstGeom>
          <a:noFill/>
          <a:ln w="38100" cap="flat" cmpd="sng">
            <a:solidFill>
              <a:srgbClr val="00B05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6" name="Google Shape;696;p20"/>
          <p:cNvSpPr/>
          <p:nvPr/>
        </p:nvSpPr>
        <p:spPr>
          <a:xfrm rot="-2722512">
            <a:off x="5052592" y="4241368"/>
            <a:ext cx="3536903" cy="1452959"/>
          </a:xfrm>
          <a:prstGeom prst="ellipse">
            <a:avLst/>
          </a:prstGeom>
          <a:noFill/>
          <a:ln w="38100" cap="flat" cmpd="sng">
            <a:solidFill>
              <a:srgbClr val="00B050"/>
            </a:solidFill>
            <a:prstDash val="dash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97" name="Google Shape;697;p20"/>
          <p:cNvSpPr/>
          <p:nvPr/>
        </p:nvSpPr>
        <p:spPr>
          <a:xfrm>
            <a:off x="2494234" y="4296534"/>
            <a:ext cx="1746792" cy="600697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1+(n-2)2</a:t>
            </a:r>
            <a:r>
              <a:rPr lang="en-US" sz="1800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n-2</a:t>
            </a: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transactions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698" name="Google Shape;698;p20"/>
          <p:cNvCxnSpPr>
            <a:endCxn id="640" idx="2"/>
          </p:cNvCxnSpPr>
          <p:nvPr/>
        </p:nvCxnSpPr>
        <p:spPr>
          <a:xfrm>
            <a:off x="7931262" y="2982646"/>
            <a:ext cx="771600" cy="600"/>
          </a:xfrm>
          <a:prstGeom prst="straightConnector1">
            <a:avLst/>
          </a:prstGeom>
          <a:noFill/>
          <a:ln w="57150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699" name="Google Shape;699;p20"/>
          <p:cNvCxnSpPr/>
          <p:nvPr/>
        </p:nvCxnSpPr>
        <p:spPr>
          <a:xfrm flipH="1">
            <a:off x="1898299" y="4864967"/>
            <a:ext cx="605790" cy="413064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pic>
        <p:nvPicPr>
          <p:cNvPr id="700" name="Google Shape;700;p20"/>
          <p:cNvPicPr preferRelativeResize="0"/>
          <p:nvPr/>
        </p:nvPicPr>
        <p:blipFill rotWithShape="1">
          <a:blip r:embed="rId3">
            <a:alphaModFix/>
          </a:blip>
          <a:srcRect l="-203125" t="-203125" r="-203125" b="-203125"/>
          <a:stretch/>
        </p:blipFill>
        <p:spPr>
          <a:xfrm>
            <a:off x="10052304" y="4718304"/>
            <a:ext cx="2057400" cy="2057400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167158">
        <p14:flythrough dir="ou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500"/>
                            </p:stCondLst>
                            <p:childTnLst>
                              <p:par>
                                <p:cTn id="6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500"/>
                                        <p:tgtEl>
                                          <p:spTgt spid="6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6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6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500"/>
                                        <p:tgtEl>
                                          <p:spTgt spid="6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6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6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6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6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6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6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6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6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6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00"/>
                            </p:stCondLst>
                            <p:childTnLst>
                              <p:par>
                                <p:cTn id="1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1000"/>
                            </p:stCondLst>
                            <p:childTnLst>
                              <p:par>
                                <p:cTn id="1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500"/>
                            </p:stCondLst>
                            <p:childTnLst>
                              <p:par>
                                <p:cTn id="1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6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2000"/>
                            </p:stCondLst>
                            <p:childTnLst>
                              <p:par>
                                <p:cTn id="1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6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>
                            <p:stCondLst>
                              <p:cond delay="2500"/>
                            </p:stCondLst>
                            <p:childTnLst>
                              <p:par>
                                <p:cTn id="1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3000"/>
                            </p:stCondLst>
                            <p:childTnLst>
                              <p:par>
                                <p:cTn id="1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3500"/>
                            </p:stCondLst>
                            <p:childTnLst>
                              <p:par>
                                <p:cTn id="16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4000"/>
                            </p:stCondLst>
                            <p:childTnLst>
                              <p:par>
                                <p:cTn id="16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6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4500"/>
                            </p:stCondLst>
                            <p:childTnLst>
                              <p:par>
                                <p:cTn id="16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5000"/>
                            </p:stCondLst>
                            <p:childTnLst>
                              <p:par>
                                <p:cTn id="17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5500"/>
                            </p:stCondLst>
                            <p:childTnLst>
                              <p:par>
                                <p:cTn id="17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>
                            <p:stCondLst>
                              <p:cond delay="6000"/>
                            </p:stCondLst>
                            <p:childTnLst>
                              <p:par>
                                <p:cTn id="18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3" dur="500"/>
                                        <p:tgtEl>
                                          <p:spTgt spid="6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>
                            <p:stCondLst>
                              <p:cond delay="6500"/>
                            </p:stCondLst>
                            <p:childTnLst>
                              <p:par>
                                <p:cTn id="18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7000"/>
                            </p:stCondLst>
                            <p:childTnLst>
                              <p:par>
                                <p:cTn id="18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1" dur="500"/>
                                        <p:tgtEl>
                                          <p:spTgt spid="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>
                            <p:stCondLst>
                              <p:cond delay="7500"/>
                            </p:stCondLst>
                            <p:childTnLst>
                              <p:par>
                                <p:cTn id="19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>
                            <p:stCondLst>
                              <p:cond delay="8000"/>
                            </p:stCondLst>
                            <p:childTnLst>
                              <p:par>
                                <p:cTn id="19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500"/>
                                        <p:tgtEl>
                                          <p:spTgt spid="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8500"/>
                            </p:stCondLst>
                            <p:childTnLst>
                              <p:par>
                                <p:cTn id="20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3" dur="500"/>
                                        <p:tgtEl>
                                          <p:spTgt spid="6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9000"/>
                            </p:stCondLst>
                            <p:childTnLst>
                              <p:par>
                                <p:cTn id="20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500"/>
                                        <p:tgtEl>
                                          <p:spTgt spid="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9500"/>
                            </p:stCondLst>
                            <p:childTnLst>
                              <p:par>
                                <p:cTn id="20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1000"/>
                                        <p:tgtEl>
                                          <p:spTgt spid="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1" dur="500"/>
                                        <p:tgtEl>
                                          <p:spTgt spid="6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500"/>
                            </p:stCondLst>
                            <p:childTnLst>
                              <p:par>
                                <p:cTn id="2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500"/>
                                        <p:tgtEl>
                                          <p:spTgt spid="6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6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7" dur="500"/>
                                        <p:tgtEl>
                                          <p:spTgt spid="6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0" dur="500"/>
                                        <p:tgtEl>
                                          <p:spTgt spid="6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3" dur="500"/>
                                        <p:tgtEl>
                                          <p:spTgt spid="6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6" dur="500"/>
                                        <p:tgtEl>
                                          <p:spTgt spid="6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9" dur="500"/>
                                        <p:tgtEl>
                                          <p:spTgt spid="6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2" dur="500"/>
                                        <p:tgtEl>
                                          <p:spTgt spid="6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5" dur="500"/>
                                        <p:tgtEl>
                                          <p:spTgt spid="6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8" dur="500"/>
                                        <p:tgtEl>
                                          <p:spTgt spid="6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1" dur="500"/>
                                        <p:tgtEl>
                                          <p:spTgt spid="6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4" dur="500"/>
                                        <p:tgtEl>
                                          <p:spTgt spid="6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7" dur="500"/>
                                        <p:tgtEl>
                                          <p:spTgt spid="6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0" dur="500"/>
                                        <p:tgtEl>
                                          <p:spTgt spid="6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3" dur="500"/>
                                        <p:tgtEl>
                                          <p:spTgt spid="6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6" dur="500"/>
                                        <p:tgtEl>
                                          <p:spTgt spid="6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9" dur="500"/>
                                        <p:tgtEl>
                                          <p:spTgt spid="6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2" dur="500"/>
                                        <p:tgtEl>
                                          <p:spTgt spid="6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5" dur="500"/>
                                        <p:tgtEl>
                                          <p:spTgt spid="6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8" dur="500"/>
                                        <p:tgtEl>
                                          <p:spTgt spid="6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1" dur="500"/>
                                        <p:tgtEl>
                                          <p:spTgt spid="6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4" dur="500"/>
                                        <p:tgtEl>
                                          <p:spTgt spid="6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9" dur="500"/>
                                        <p:tgtEl>
                                          <p:spTgt spid="6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5" dur="500"/>
                                        <p:tgtEl>
                                          <p:spTgt spid="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0" dur="1000"/>
                                        <p:tgtEl>
                                          <p:spTgt spid="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5" dur="1000"/>
                                        <p:tgtEl>
                                          <p:spTgt spid="6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0" dur="500"/>
                                        <p:tgtEl>
                                          <p:spTgt spid="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5" dur="500"/>
                                        <p:tgtEl>
                                          <p:spTgt spid="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9" dur="500"/>
                                        <p:tgtEl>
                                          <p:spTgt spid="6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4" dur="500"/>
                                        <p:tgtEl>
                                          <p:spTgt spid="6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9" dur="500"/>
                                        <p:tgtEl>
                                          <p:spTgt spid="6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1" fill="hold">
                      <p:stCondLst>
                        <p:cond delay="indefinite"/>
                      </p:stCondLst>
                      <p:childTnLst>
                        <p:par>
                          <p:cTn id="342" fill="hold">
                            <p:stCondLst>
                              <p:cond delay="0"/>
                            </p:stCondLst>
                            <p:childTnLst>
                              <p:par>
                                <p:cTn id="34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4" dur="500"/>
                                        <p:tgtEl>
                                          <p:spTgt spid="6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5" name="Google Shape;705;p21"/>
          <p:cNvSpPr txBox="1"/>
          <p:nvPr/>
        </p:nvSpPr>
        <p:spPr>
          <a:xfrm>
            <a:off x="810108" y="1071942"/>
            <a:ext cx="10565423" cy="24314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Total Number of Tests issued by us: X = </a:t>
            </a:r>
            <a:r>
              <a:rPr lang="en-US" sz="3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𝑛 + 𝑛 *2^(𝑛−1) + 2^(𝑛−2) + 1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Total Number of transitions generated by [1]: Y = n* 2^n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larger n, X/Y = 0.5</a:t>
            </a:r>
            <a:b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06" name="Google Shape;706;p21"/>
          <p:cNvPicPr preferRelativeResize="0"/>
          <p:nvPr/>
        </p:nvPicPr>
        <p:blipFill rotWithShape="1">
          <a:blip r:embed="rId3">
            <a:alphaModFix/>
          </a:blip>
          <a:srcRect l="-203125" t="-203125" r="-203125" b="-203125"/>
          <a:stretch/>
        </p:blipFill>
        <p:spPr>
          <a:xfrm>
            <a:off x="10052304" y="4718304"/>
            <a:ext cx="2057400" cy="2057400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23225">
        <p14:flythrough dir="ou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Google Shape;712;p22"/>
          <p:cNvSpPr txBox="1">
            <a:spLocks noGrp="1"/>
          </p:cNvSpPr>
          <p:nvPr>
            <p:ph type="title"/>
          </p:nvPr>
        </p:nvSpPr>
        <p:spPr>
          <a:xfrm>
            <a:off x="4313" y="5692"/>
            <a:ext cx="12187687" cy="5398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MSI</a:t>
            </a:r>
            <a:endParaRPr/>
          </a:p>
        </p:txBody>
      </p:sp>
      <p:grpSp>
        <p:nvGrpSpPr>
          <p:cNvPr id="713" name="Google Shape;713;p22"/>
          <p:cNvGrpSpPr/>
          <p:nvPr/>
        </p:nvGrpSpPr>
        <p:grpSpPr>
          <a:xfrm>
            <a:off x="6168315" y="2246163"/>
            <a:ext cx="3424573" cy="2431654"/>
            <a:chOff x="5812991" y="875984"/>
            <a:chExt cx="6506522" cy="4653255"/>
          </a:xfrm>
        </p:grpSpPr>
        <p:grpSp>
          <p:nvGrpSpPr>
            <p:cNvPr id="714" name="Google Shape;714;p22"/>
            <p:cNvGrpSpPr/>
            <p:nvPr/>
          </p:nvGrpSpPr>
          <p:grpSpPr>
            <a:xfrm>
              <a:off x="6788989" y="1347156"/>
              <a:ext cx="4157931" cy="3769746"/>
              <a:chOff x="6788989" y="1347156"/>
              <a:chExt cx="4157931" cy="3769746"/>
            </a:xfrm>
          </p:grpSpPr>
          <p:cxnSp>
            <p:nvCxnSpPr>
              <p:cNvPr id="715" name="Google Shape;715;p22"/>
              <p:cNvCxnSpPr/>
              <p:nvPr/>
            </p:nvCxnSpPr>
            <p:spPr>
              <a:xfrm>
                <a:off x="9543691" y="1398917"/>
                <a:ext cx="1403229" cy="957532"/>
              </a:xfrm>
              <a:prstGeom prst="straightConnector1">
                <a:avLst/>
              </a:prstGeom>
              <a:noFill/>
              <a:ln w="12700" cap="flat" cmpd="sng">
                <a:solidFill>
                  <a:srgbClr val="FF000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716" name="Google Shape;716;p22"/>
              <p:cNvCxnSpPr/>
              <p:nvPr/>
            </p:nvCxnSpPr>
            <p:spPr>
              <a:xfrm>
                <a:off x="6797615" y="4159370"/>
                <a:ext cx="1403229" cy="957532"/>
              </a:xfrm>
              <a:prstGeom prst="straightConnector1">
                <a:avLst/>
              </a:prstGeom>
              <a:noFill/>
              <a:ln w="12700" cap="flat" cmpd="sng">
                <a:solidFill>
                  <a:srgbClr val="FF000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sp>
            <p:nvSpPr>
              <p:cNvPr id="717" name="Google Shape;717;p22"/>
              <p:cNvSpPr/>
              <p:nvPr/>
            </p:nvSpPr>
            <p:spPr>
              <a:xfrm>
                <a:off x="8170764" y="2362585"/>
                <a:ext cx="2746074" cy="2746074"/>
              </a:xfrm>
              <a:prstGeom prst="rect">
                <a:avLst/>
              </a:prstGeom>
              <a:solidFill>
                <a:schemeClr val="lt1"/>
              </a:solidFill>
              <a:ln w="12700" cap="flat" cmpd="sng">
                <a:solidFill>
                  <a:srgbClr val="FF000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cxnSp>
            <p:nvCxnSpPr>
              <p:cNvPr id="718" name="Google Shape;718;p22"/>
              <p:cNvCxnSpPr/>
              <p:nvPr/>
            </p:nvCxnSpPr>
            <p:spPr>
              <a:xfrm>
                <a:off x="6788989" y="1404667"/>
                <a:ext cx="1403229" cy="957532"/>
              </a:xfrm>
              <a:prstGeom prst="straightConnector1">
                <a:avLst/>
              </a:prstGeom>
              <a:noFill/>
              <a:ln w="12700" cap="flat" cmpd="sng">
                <a:solidFill>
                  <a:srgbClr val="FF000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719" name="Google Shape;719;p22"/>
              <p:cNvCxnSpPr/>
              <p:nvPr/>
            </p:nvCxnSpPr>
            <p:spPr>
              <a:xfrm>
                <a:off x="9543691" y="4159370"/>
                <a:ext cx="1403229" cy="957532"/>
              </a:xfrm>
              <a:prstGeom prst="straightConnector1">
                <a:avLst/>
              </a:prstGeom>
              <a:noFill/>
              <a:ln w="12700" cap="flat" cmpd="sng">
                <a:solidFill>
                  <a:srgbClr val="FF0000"/>
                </a:solidFill>
                <a:prstDash val="dash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720" name="Google Shape;720;p22"/>
              <p:cNvCxnSpPr/>
              <p:nvPr/>
            </p:nvCxnSpPr>
            <p:spPr>
              <a:xfrm rot="10800000" flipH="1">
                <a:off x="6875254" y="4173745"/>
                <a:ext cx="2668438" cy="5751"/>
              </a:xfrm>
              <a:prstGeom prst="straightConnector1">
                <a:avLst/>
              </a:prstGeom>
              <a:noFill/>
              <a:ln w="12700" cap="flat" cmpd="sng">
                <a:solidFill>
                  <a:srgbClr val="FF0000"/>
                </a:solidFill>
                <a:prstDash val="dash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721" name="Google Shape;721;p22"/>
              <p:cNvCxnSpPr/>
              <p:nvPr/>
            </p:nvCxnSpPr>
            <p:spPr>
              <a:xfrm rot="10800000" flipH="1">
                <a:off x="6832121" y="1398916"/>
                <a:ext cx="2711570" cy="34505"/>
              </a:xfrm>
              <a:prstGeom prst="straightConnector1">
                <a:avLst/>
              </a:prstGeom>
              <a:noFill/>
              <a:ln w="12700" cap="flat" cmpd="sng">
                <a:solidFill>
                  <a:srgbClr val="FF000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722" name="Google Shape;722;p22"/>
              <p:cNvCxnSpPr/>
              <p:nvPr/>
            </p:nvCxnSpPr>
            <p:spPr>
              <a:xfrm flipH="1">
                <a:off x="6797617" y="1419044"/>
                <a:ext cx="20128" cy="2769080"/>
              </a:xfrm>
              <a:prstGeom prst="straightConnector1">
                <a:avLst/>
              </a:prstGeom>
              <a:noFill/>
              <a:ln w="12700" cap="flat" cmpd="sng">
                <a:solidFill>
                  <a:srgbClr val="FF000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723" name="Google Shape;723;p22"/>
              <p:cNvCxnSpPr/>
              <p:nvPr/>
            </p:nvCxnSpPr>
            <p:spPr>
              <a:xfrm>
                <a:off x="9535064" y="1347156"/>
                <a:ext cx="8628" cy="2840965"/>
              </a:xfrm>
              <a:prstGeom prst="straightConnector1">
                <a:avLst/>
              </a:prstGeom>
              <a:noFill/>
              <a:ln w="12700" cap="flat" cmpd="sng">
                <a:solidFill>
                  <a:srgbClr val="FF0000"/>
                </a:solidFill>
                <a:prstDash val="dash"/>
                <a:miter lim="800000"/>
                <a:headEnd type="none" w="sm" len="sm"/>
                <a:tailEnd type="none" w="sm" len="sm"/>
              </a:ln>
            </p:spPr>
          </p:cxnSp>
        </p:grpSp>
        <p:grpSp>
          <p:nvGrpSpPr>
            <p:cNvPr id="724" name="Google Shape;724;p22"/>
            <p:cNvGrpSpPr/>
            <p:nvPr/>
          </p:nvGrpSpPr>
          <p:grpSpPr>
            <a:xfrm>
              <a:off x="5812991" y="875984"/>
              <a:ext cx="6506522" cy="4653255"/>
              <a:chOff x="5812991" y="875984"/>
              <a:chExt cx="6506522" cy="4653255"/>
            </a:xfrm>
          </p:grpSpPr>
          <p:sp>
            <p:nvSpPr>
              <p:cNvPr id="725" name="Google Shape;725;p22"/>
              <p:cNvSpPr txBox="1"/>
              <p:nvPr/>
            </p:nvSpPr>
            <p:spPr>
              <a:xfrm>
                <a:off x="7579985" y="2143134"/>
                <a:ext cx="580606" cy="47117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III</a:t>
                </a:r>
                <a:endParaRPr sz="1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26" name="Google Shape;726;p22"/>
              <p:cNvSpPr txBox="1"/>
              <p:nvPr/>
            </p:nvSpPr>
            <p:spPr>
              <a:xfrm>
                <a:off x="10916285" y="2182592"/>
                <a:ext cx="837257" cy="47117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IIS</a:t>
                </a:r>
                <a:endParaRPr/>
              </a:p>
            </p:txBody>
          </p:sp>
          <p:sp>
            <p:nvSpPr>
              <p:cNvPr id="727" name="Google Shape;727;p22"/>
              <p:cNvSpPr txBox="1"/>
              <p:nvPr/>
            </p:nvSpPr>
            <p:spPr>
              <a:xfrm>
                <a:off x="9558070" y="875984"/>
                <a:ext cx="974136" cy="47117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ISS</a:t>
                </a:r>
                <a:endParaRPr/>
              </a:p>
            </p:txBody>
          </p:sp>
          <p:sp>
            <p:nvSpPr>
              <p:cNvPr id="728" name="Google Shape;728;p22"/>
              <p:cNvSpPr txBox="1"/>
              <p:nvPr/>
            </p:nvSpPr>
            <p:spPr>
              <a:xfrm>
                <a:off x="9535062" y="3734247"/>
                <a:ext cx="1227106" cy="47117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SSS</a:t>
                </a:r>
                <a:endParaRPr/>
              </a:p>
            </p:txBody>
          </p:sp>
          <p:sp>
            <p:nvSpPr>
              <p:cNvPr id="729" name="Google Shape;729;p22"/>
              <p:cNvSpPr txBox="1"/>
              <p:nvPr/>
            </p:nvSpPr>
            <p:spPr>
              <a:xfrm>
                <a:off x="10916285" y="4928667"/>
                <a:ext cx="1403228" cy="47117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SIS</a:t>
                </a:r>
                <a:endParaRPr/>
              </a:p>
            </p:txBody>
          </p:sp>
          <p:sp>
            <p:nvSpPr>
              <p:cNvPr id="730" name="Google Shape;730;p22"/>
              <p:cNvSpPr txBox="1"/>
              <p:nvPr/>
            </p:nvSpPr>
            <p:spPr>
              <a:xfrm>
                <a:off x="5812991" y="3907265"/>
                <a:ext cx="975999" cy="47117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SSI</a:t>
                </a:r>
                <a:endParaRPr/>
              </a:p>
            </p:txBody>
          </p:sp>
          <p:sp>
            <p:nvSpPr>
              <p:cNvPr id="731" name="Google Shape;731;p22"/>
              <p:cNvSpPr txBox="1"/>
              <p:nvPr/>
            </p:nvSpPr>
            <p:spPr>
              <a:xfrm>
                <a:off x="6286609" y="1163329"/>
                <a:ext cx="975999" cy="47117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ISI</a:t>
                </a:r>
                <a:endParaRPr/>
              </a:p>
            </p:txBody>
          </p:sp>
          <p:sp>
            <p:nvSpPr>
              <p:cNvPr id="732" name="Google Shape;732;p22"/>
              <p:cNvSpPr txBox="1"/>
              <p:nvPr/>
            </p:nvSpPr>
            <p:spPr>
              <a:xfrm>
                <a:off x="7334063" y="5058066"/>
                <a:ext cx="875412" cy="47117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SII</a:t>
                </a:r>
                <a:endParaRPr/>
              </a:p>
            </p:txBody>
          </p:sp>
        </p:grpSp>
      </p:grpSp>
      <p:sp>
        <p:nvSpPr>
          <p:cNvPr id="733" name="Google Shape;733;p22"/>
          <p:cNvSpPr txBox="1"/>
          <p:nvPr/>
        </p:nvSpPr>
        <p:spPr>
          <a:xfrm>
            <a:off x="0" y="653977"/>
            <a:ext cx="10515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7500"/>
          </a:bodyPr>
          <a:lstStyle/>
          <a:p>
            <a:pPr marL="457200" marR="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state space of MSI for 1 block can be modelled as an FSM – 3 states (M, S, I)</a:t>
            </a:r>
            <a:endParaRPr/>
          </a:p>
        </p:txBody>
      </p:sp>
      <p:sp>
        <p:nvSpPr>
          <p:cNvPr id="734" name="Google Shape;734;p22"/>
          <p:cNvSpPr txBox="1"/>
          <p:nvPr/>
        </p:nvSpPr>
        <p:spPr>
          <a:xfrm>
            <a:off x="6047" y="1113703"/>
            <a:ext cx="8944428" cy="5968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75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     The global FSM for n cores is the synchronous product of the n block level FSMs</a:t>
            </a:r>
            <a:endParaRPr/>
          </a:p>
        </p:txBody>
      </p:sp>
      <p:sp>
        <p:nvSpPr>
          <p:cNvPr id="735" name="Google Shape;735;p22"/>
          <p:cNvSpPr txBox="1"/>
          <p:nvPr/>
        </p:nvSpPr>
        <p:spPr>
          <a:xfrm>
            <a:off x="5974077" y="1529582"/>
            <a:ext cx="388475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IMI</a:t>
            </a:r>
            <a:endParaRPr/>
          </a:p>
        </p:txBody>
      </p:sp>
      <p:sp>
        <p:nvSpPr>
          <p:cNvPr id="736" name="Google Shape;736;p22"/>
          <p:cNvSpPr txBox="1"/>
          <p:nvPr/>
        </p:nvSpPr>
        <p:spPr>
          <a:xfrm>
            <a:off x="9592888" y="2628321"/>
            <a:ext cx="513697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IIM</a:t>
            </a:r>
            <a:endParaRPr/>
          </a:p>
        </p:txBody>
      </p:sp>
      <p:sp>
        <p:nvSpPr>
          <p:cNvPr id="737" name="Google Shape;737;p22"/>
          <p:cNvSpPr txBox="1"/>
          <p:nvPr/>
        </p:nvSpPr>
        <p:spPr>
          <a:xfrm>
            <a:off x="7780969" y="5306377"/>
            <a:ext cx="403765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MII</a:t>
            </a:r>
            <a:endParaRPr/>
          </a:p>
        </p:txBody>
      </p:sp>
      <p:cxnSp>
        <p:nvCxnSpPr>
          <p:cNvPr id="738" name="Google Shape;738;p22"/>
          <p:cNvCxnSpPr>
            <a:stCxn id="735" idx="3"/>
            <a:endCxn id="736" idx="0"/>
          </p:cNvCxnSpPr>
          <p:nvPr/>
        </p:nvCxnSpPr>
        <p:spPr>
          <a:xfrm>
            <a:off x="6362552" y="1652693"/>
            <a:ext cx="3487200" cy="975600"/>
          </a:xfrm>
          <a:prstGeom prst="curvedConnector2">
            <a:avLst/>
          </a:prstGeom>
          <a:noFill/>
          <a:ln w="19050" cap="flat" cmpd="sng">
            <a:solidFill>
              <a:srgbClr val="00206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39" name="Google Shape;739;p22"/>
          <p:cNvCxnSpPr>
            <a:stCxn id="736" idx="2"/>
          </p:cNvCxnSpPr>
          <p:nvPr/>
        </p:nvCxnSpPr>
        <p:spPr>
          <a:xfrm rot="5400000">
            <a:off x="7741937" y="3260042"/>
            <a:ext cx="2493300" cy="1722300"/>
          </a:xfrm>
          <a:prstGeom prst="curvedConnector2">
            <a:avLst/>
          </a:prstGeom>
          <a:noFill/>
          <a:ln w="19050" cap="flat" cmpd="sng">
            <a:solidFill>
              <a:srgbClr val="00206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40" name="Google Shape;740;p22"/>
          <p:cNvCxnSpPr>
            <a:endCxn id="735" idx="1"/>
          </p:cNvCxnSpPr>
          <p:nvPr/>
        </p:nvCxnSpPr>
        <p:spPr>
          <a:xfrm rot="5400000" flipH="1">
            <a:off x="4991277" y="2635493"/>
            <a:ext cx="3715200" cy="1749600"/>
          </a:xfrm>
          <a:prstGeom prst="curvedConnector3">
            <a:avLst>
              <a:gd name="adj1" fmla="val -1"/>
            </a:avLst>
          </a:prstGeom>
          <a:noFill/>
          <a:ln w="19050" cap="flat" cmpd="sng">
            <a:solidFill>
              <a:srgbClr val="00206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41" name="Google Shape;741;p22"/>
          <p:cNvCxnSpPr>
            <a:stCxn id="725" idx="3"/>
            <a:endCxn id="735" idx="2"/>
          </p:cNvCxnSpPr>
          <p:nvPr/>
        </p:nvCxnSpPr>
        <p:spPr>
          <a:xfrm rot="10800000">
            <a:off x="6168226" y="1775949"/>
            <a:ext cx="1235700" cy="1255500"/>
          </a:xfrm>
          <a:prstGeom prst="straightConnector1">
            <a:avLst/>
          </a:prstGeom>
          <a:noFill/>
          <a:ln w="19050" cap="flat" cmpd="sng">
            <a:solidFill>
              <a:srgbClr val="00206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42" name="Google Shape;742;p22"/>
          <p:cNvCxnSpPr>
            <a:stCxn id="725" idx="3"/>
          </p:cNvCxnSpPr>
          <p:nvPr/>
        </p:nvCxnSpPr>
        <p:spPr>
          <a:xfrm>
            <a:off x="7403926" y="3031449"/>
            <a:ext cx="521400" cy="2213400"/>
          </a:xfrm>
          <a:prstGeom prst="straightConnector1">
            <a:avLst/>
          </a:prstGeom>
          <a:noFill/>
          <a:ln w="19050" cap="flat" cmpd="sng">
            <a:solidFill>
              <a:srgbClr val="00206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43" name="Google Shape;743;p22"/>
          <p:cNvCxnSpPr>
            <a:stCxn id="725" idx="3"/>
            <a:endCxn id="736" idx="1"/>
          </p:cNvCxnSpPr>
          <p:nvPr/>
        </p:nvCxnSpPr>
        <p:spPr>
          <a:xfrm rot="10800000" flipH="1">
            <a:off x="7403926" y="2751549"/>
            <a:ext cx="2189100" cy="279900"/>
          </a:xfrm>
          <a:prstGeom prst="straightConnector1">
            <a:avLst/>
          </a:prstGeom>
          <a:noFill/>
          <a:ln w="19050" cap="flat" cmpd="sng">
            <a:solidFill>
              <a:srgbClr val="00206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44" name="Google Shape;744;p22"/>
          <p:cNvCxnSpPr>
            <a:endCxn id="735" idx="2"/>
          </p:cNvCxnSpPr>
          <p:nvPr/>
        </p:nvCxnSpPr>
        <p:spPr>
          <a:xfrm rot="10800000">
            <a:off x="6168315" y="1775803"/>
            <a:ext cx="1971000" cy="756600"/>
          </a:xfrm>
          <a:prstGeom prst="straightConnector1">
            <a:avLst/>
          </a:prstGeom>
          <a:noFill/>
          <a:ln w="19050" cap="flat" cmpd="sng">
            <a:solidFill>
              <a:srgbClr val="00206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45" name="Google Shape;745;p22"/>
          <p:cNvCxnSpPr>
            <a:stCxn id="736" idx="1"/>
          </p:cNvCxnSpPr>
          <p:nvPr/>
        </p:nvCxnSpPr>
        <p:spPr>
          <a:xfrm rot="10800000">
            <a:off x="8154688" y="2536932"/>
            <a:ext cx="1438200" cy="214500"/>
          </a:xfrm>
          <a:prstGeom prst="straightConnector1">
            <a:avLst/>
          </a:prstGeom>
          <a:noFill/>
          <a:ln w="19050" cap="flat" cmpd="sng">
            <a:solidFill>
              <a:srgbClr val="00206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46" name="Google Shape;746;p22"/>
          <p:cNvCxnSpPr>
            <a:stCxn id="736" idx="1"/>
            <a:endCxn id="729" idx="1"/>
          </p:cNvCxnSpPr>
          <p:nvPr/>
        </p:nvCxnSpPr>
        <p:spPr>
          <a:xfrm flipH="1">
            <a:off x="8854288" y="2751432"/>
            <a:ext cx="738600" cy="1735800"/>
          </a:xfrm>
          <a:prstGeom prst="straightConnector1">
            <a:avLst/>
          </a:prstGeom>
          <a:noFill/>
          <a:ln w="19050" cap="flat" cmpd="sng">
            <a:solidFill>
              <a:srgbClr val="00206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47" name="Google Shape;747;p22"/>
          <p:cNvCxnSpPr>
            <a:endCxn id="729" idx="1"/>
          </p:cNvCxnSpPr>
          <p:nvPr/>
        </p:nvCxnSpPr>
        <p:spPr>
          <a:xfrm rot="10800000" flipH="1">
            <a:off x="7925528" y="4487086"/>
            <a:ext cx="928800" cy="757800"/>
          </a:xfrm>
          <a:prstGeom prst="straightConnector1">
            <a:avLst/>
          </a:prstGeom>
          <a:noFill/>
          <a:ln w="19050" cap="flat" cmpd="sng">
            <a:solidFill>
              <a:srgbClr val="002060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48" name="Google Shape;748;p22"/>
          <p:cNvCxnSpPr>
            <a:endCxn id="730" idx="3"/>
          </p:cNvCxnSpPr>
          <p:nvPr/>
        </p:nvCxnSpPr>
        <p:spPr>
          <a:xfrm rot="10800000">
            <a:off x="6682012" y="3953332"/>
            <a:ext cx="1243500" cy="129150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49" name="Google Shape;749;p22"/>
          <p:cNvCxnSpPr>
            <a:stCxn id="735" idx="2"/>
            <a:endCxn id="730" idx="3"/>
          </p:cNvCxnSpPr>
          <p:nvPr/>
        </p:nvCxnSpPr>
        <p:spPr>
          <a:xfrm>
            <a:off x="6168315" y="1775803"/>
            <a:ext cx="513600" cy="2177400"/>
          </a:xfrm>
          <a:prstGeom prst="straightConnector1">
            <a:avLst/>
          </a:prstGeom>
          <a:noFill/>
          <a:ln w="19050" cap="flat" cmpd="sng">
            <a:solidFill>
              <a:srgbClr val="002060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50" name="Google Shape;750;p22"/>
          <p:cNvSpPr txBox="1"/>
          <p:nvPr/>
        </p:nvSpPr>
        <p:spPr>
          <a:xfrm>
            <a:off x="9060872" y="5082197"/>
            <a:ext cx="2174098" cy="10652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75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libri"/>
              <a:buNone/>
            </a:pPr>
            <a:r>
              <a:rPr lang="en-US" sz="1200" b="1" u="sng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Some transitions from Shared to Modified states are omitted</a:t>
            </a:r>
            <a:endParaRPr/>
          </a:p>
        </p:txBody>
      </p:sp>
      <p:sp>
        <p:nvSpPr>
          <p:cNvPr id="751" name="Google Shape;751;p22"/>
          <p:cNvSpPr txBox="1"/>
          <p:nvPr/>
        </p:nvSpPr>
        <p:spPr>
          <a:xfrm>
            <a:off x="139090" y="5562644"/>
            <a:ext cx="6677345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     The number of states in the state space of MSI protocol is n+2</a:t>
            </a:r>
            <a:r>
              <a:rPr lang="en-US" sz="2000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2000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             -- Some are invalid</a:t>
            </a:r>
            <a:endParaRPr/>
          </a:p>
        </p:txBody>
      </p:sp>
      <p:pic>
        <p:nvPicPr>
          <p:cNvPr id="752" name="Google Shape;752;p22"/>
          <p:cNvPicPr preferRelativeResize="0"/>
          <p:nvPr/>
        </p:nvPicPr>
        <p:blipFill rotWithShape="1">
          <a:blip r:embed="rId3">
            <a:alphaModFix/>
          </a:blip>
          <a:srcRect l="-203125" t="-203125" r="-203125" b="-203125"/>
          <a:stretch/>
        </p:blipFill>
        <p:spPr>
          <a:xfrm>
            <a:off x="10052304" y="4718304"/>
            <a:ext cx="2057400" cy="2057400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54751">
        <p14:flythrough dir="ou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7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Google Shape;757;p23"/>
          <p:cNvSpPr txBox="1">
            <a:spLocks noGrp="1"/>
          </p:cNvSpPr>
          <p:nvPr>
            <p:ph type="title"/>
          </p:nvPr>
        </p:nvSpPr>
        <p:spPr>
          <a:xfrm>
            <a:off x="-19877" y="447168"/>
            <a:ext cx="12187687" cy="5398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MESI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endParaRPr/>
          </a:p>
        </p:txBody>
      </p:sp>
      <p:grpSp>
        <p:nvGrpSpPr>
          <p:cNvPr id="758" name="Google Shape;758;p23"/>
          <p:cNvGrpSpPr/>
          <p:nvPr/>
        </p:nvGrpSpPr>
        <p:grpSpPr>
          <a:xfrm>
            <a:off x="4637861" y="1550101"/>
            <a:ext cx="4872671" cy="5068910"/>
            <a:chOff x="3303562" y="1582073"/>
            <a:chExt cx="4872671" cy="5068910"/>
          </a:xfrm>
        </p:grpSpPr>
        <p:grpSp>
          <p:nvGrpSpPr>
            <p:cNvPr id="759" name="Google Shape;759;p23"/>
            <p:cNvGrpSpPr/>
            <p:nvPr/>
          </p:nvGrpSpPr>
          <p:grpSpPr>
            <a:xfrm>
              <a:off x="3768514" y="2728298"/>
              <a:ext cx="3398026" cy="2364034"/>
              <a:chOff x="5833681" y="875984"/>
              <a:chExt cx="6456084" cy="4523856"/>
            </a:xfrm>
          </p:grpSpPr>
          <p:grpSp>
            <p:nvGrpSpPr>
              <p:cNvPr id="760" name="Google Shape;760;p23"/>
              <p:cNvGrpSpPr/>
              <p:nvPr/>
            </p:nvGrpSpPr>
            <p:grpSpPr>
              <a:xfrm>
                <a:off x="6788989" y="1347156"/>
                <a:ext cx="4157931" cy="3769746"/>
                <a:chOff x="6788989" y="1347156"/>
                <a:chExt cx="4157931" cy="3769746"/>
              </a:xfrm>
            </p:grpSpPr>
            <p:cxnSp>
              <p:nvCxnSpPr>
                <p:cNvPr id="761" name="Google Shape;761;p23"/>
                <p:cNvCxnSpPr/>
                <p:nvPr/>
              </p:nvCxnSpPr>
              <p:spPr>
                <a:xfrm>
                  <a:off x="9543691" y="1398917"/>
                  <a:ext cx="1403229" cy="957532"/>
                </a:xfrm>
                <a:prstGeom prst="straightConnector1">
                  <a:avLst/>
                </a:prstGeom>
                <a:noFill/>
                <a:ln w="12700" cap="flat" cmpd="sng">
                  <a:solidFill>
                    <a:srgbClr val="FF000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</p:cxnSp>
            <p:cxnSp>
              <p:nvCxnSpPr>
                <p:cNvPr id="762" name="Google Shape;762;p23"/>
                <p:cNvCxnSpPr/>
                <p:nvPr/>
              </p:nvCxnSpPr>
              <p:spPr>
                <a:xfrm>
                  <a:off x="6797615" y="4159370"/>
                  <a:ext cx="1403229" cy="957532"/>
                </a:xfrm>
                <a:prstGeom prst="straightConnector1">
                  <a:avLst/>
                </a:prstGeom>
                <a:noFill/>
                <a:ln w="12700" cap="flat" cmpd="sng">
                  <a:solidFill>
                    <a:srgbClr val="FF000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</p:cxnSp>
            <p:sp>
              <p:nvSpPr>
                <p:cNvPr id="763" name="Google Shape;763;p23"/>
                <p:cNvSpPr/>
                <p:nvPr/>
              </p:nvSpPr>
              <p:spPr>
                <a:xfrm>
                  <a:off x="8170764" y="2362585"/>
                  <a:ext cx="2746074" cy="2746074"/>
                </a:xfrm>
                <a:prstGeom prst="rect">
                  <a:avLst/>
                </a:prstGeom>
                <a:solidFill>
                  <a:schemeClr val="lt1"/>
                </a:solidFill>
                <a:ln w="12700" cap="flat" cmpd="sng">
                  <a:solidFill>
                    <a:srgbClr val="FF000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cxnSp>
              <p:nvCxnSpPr>
                <p:cNvPr id="764" name="Google Shape;764;p23"/>
                <p:cNvCxnSpPr/>
                <p:nvPr/>
              </p:nvCxnSpPr>
              <p:spPr>
                <a:xfrm>
                  <a:off x="6788989" y="1404667"/>
                  <a:ext cx="1403229" cy="957532"/>
                </a:xfrm>
                <a:prstGeom prst="straightConnector1">
                  <a:avLst/>
                </a:prstGeom>
                <a:noFill/>
                <a:ln w="12700" cap="flat" cmpd="sng">
                  <a:solidFill>
                    <a:srgbClr val="FF000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</p:cxnSp>
            <p:cxnSp>
              <p:nvCxnSpPr>
                <p:cNvPr id="765" name="Google Shape;765;p23"/>
                <p:cNvCxnSpPr/>
                <p:nvPr/>
              </p:nvCxnSpPr>
              <p:spPr>
                <a:xfrm>
                  <a:off x="9543691" y="4159370"/>
                  <a:ext cx="1403229" cy="957532"/>
                </a:xfrm>
                <a:prstGeom prst="straightConnector1">
                  <a:avLst/>
                </a:prstGeom>
                <a:noFill/>
                <a:ln w="12700" cap="flat" cmpd="sng">
                  <a:solidFill>
                    <a:srgbClr val="FF0000"/>
                  </a:solidFill>
                  <a:prstDash val="dash"/>
                  <a:miter lim="800000"/>
                  <a:headEnd type="none" w="sm" len="sm"/>
                  <a:tailEnd type="none" w="sm" len="sm"/>
                </a:ln>
              </p:spPr>
            </p:cxnSp>
            <p:cxnSp>
              <p:nvCxnSpPr>
                <p:cNvPr id="766" name="Google Shape;766;p23"/>
                <p:cNvCxnSpPr/>
                <p:nvPr/>
              </p:nvCxnSpPr>
              <p:spPr>
                <a:xfrm rot="10800000" flipH="1">
                  <a:off x="6875254" y="4173745"/>
                  <a:ext cx="2668438" cy="5751"/>
                </a:xfrm>
                <a:prstGeom prst="straightConnector1">
                  <a:avLst/>
                </a:prstGeom>
                <a:noFill/>
                <a:ln w="12700" cap="flat" cmpd="sng">
                  <a:solidFill>
                    <a:srgbClr val="FF0000"/>
                  </a:solidFill>
                  <a:prstDash val="dash"/>
                  <a:miter lim="800000"/>
                  <a:headEnd type="none" w="sm" len="sm"/>
                  <a:tailEnd type="none" w="sm" len="sm"/>
                </a:ln>
              </p:spPr>
            </p:cxnSp>
            <p:cxnSp>
              <p:nvCxnSpPr>
                <p:cNvPr id="767" name="Google Shape;767;p23"/>
                <p:cNvCxnSpPr/>
                <p:nvPr/>
              </p:nvCxnSpPr>
              <p:spPr>
                <a:xfrm rot="10800000" flipH="1">
                  <a:off x="6832121" y="1398916"/>
                  <a:ext cx="2711570" cy="34505"/>
                </a:xfrm>
                <a:prstGeom prst="straightConnector1">
                  <a:avLst/>
                </a:prstGeom>
                <a:noFill/>
                <a:ln w="12700" cap="flat" cmpd="sng">
                  <a:solidFill>
                    <a:srgbClr val="FF000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</p:cxnSp>
            <p:cxnSp>
              <p:nvCxnSpPr>
                <p:cNvPr id="768" name="Google Shape;768;p23"/>
                <p:cNvCxnSpPr/>
                <p:nvPr/>
              </p:nvCxnSpPr>
              <p:spPr>
                <a:xfrm flipH="1">
                  <a:off x="6797617" y="1419044"/>
                  <a:ext cx="20128" cy="2769080"/>
                </a:xfrm>
                <a:prstGeom prst="straightConnector1">
                  <a:avLst/>
                </a:prstGeom>
                <a:noFill/>
                <a:ln w="12700" cap="flat" cmpd="sng">
                  <a:solidFill>
                    <a:srgbClr val="FF000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</p:cxnSp>
            <p:cxnSp>
              <p:nvCxnSpPr>
                <p:cNvPr id="769" name="Google Shape;769;p23"/>
                <p:cNvCxnSpPr/>
                <p:nvPr/>
              </p:nvCxnSpPr>
              <p:spPr>
                <a:xfrm>
                  <a:off x="9535064" y="1347156"/>
                  <a:ext cx="8628" cy="2840965"/>
                </a:xfrm>
                <a:prstGeom prst="straightConnector1">
                  <a:avLst/>
                </a:prstGeom>
                <a:noFill/>
                <a:ln w="12700" cap="flat" cmpd="sng">
                  <a:solidFill>
                    <a:srgbClr val="FF0000"/>
                  </a:solidFill>
                  <a:prstDash val="dash"/>
                  <a:miter lim="800000"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770" name="Google Shape;770;p23"/>
              <p:cNvGrpSpPr/>
              <p:nvPr/>
            </p:nvGrpSpPr>
            <p:grpSpPr>
              <a:xfrm>
                <a:off x="5833681" y="875984"/>
                <a:ext cx="6456084" cy="4523856"/>
                <a:chOff x="5833681" y="875984"/>
                <a:chExt cx="6456084" cy="4523856"/>
              </a:xfrm>
            </p:grpSpPr>
            <p:sp>
              <p:nvSpPr>
                <p:cNvPr id="771" name="Google Shape;771;p23"/>
                <p:cNvSpPr txBox="1"/>
                <p:nvPr/>
              </p:nvSpPr>
              <p:spPr>
                <a:xfrm>
                  <a:off x="7592294" y="2143133"/>
                  <a:ext cx="555990" cy="47117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 sz="100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III</a:t>
                  </a:r>
                  <a:endParaRPr sz="10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772" name="Google Shape;772;p23"/>
                <p:cNvSpPr txBox="1"/>
                <p:nvPr/>
              </p:nvSpPr>
              <p:spPr>
                <a:xfrm>
                  <a:off x="10934034" y="2182592"/>
                  <a:ext cx="801760" cy="47117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 sz="100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IIS</a:t>
                  </a:r>
                  <a:endParaRPr/>
                </a:p>
              </p:txBody>
            </p:sp>
            <p:sp>
              <p:nvSpPr>
                <p:cNvPr id="773" name="Google Shape;773;p23"/>
                <p:cNvSpPr txBox="1"/>
                <p:nvPr/>
              </p:nvSpPr>
              <p:spPr>
                <a:xfrm>
                  <a:off x="9578721" y="875984"/>
                  <a:ext cx="932834" cy="47117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 sz="100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ISS</a:t>
                  </a:r>
                  <a:endParaRPr/>
                </a:p>
              </p:txBody>
            </p:sp>
            <p:sp>
              <p:nvSpPr>
                <p:cNvPr id="774" name="Google Shape;774;p23"/>
                <p:cNvSpPr txBox="1"/>
                <p:nvPr/>
              </p:nvSpPr>
              <p:spPr>
                <a:xfrm>
                  <a:off x="9561076" y="3734247"/>
                  <a:ext cx="1175078" cy="47117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 sz="100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SSS</a:t>
                  </a:r>
                  <a:endParaRPr/>
                </a:p>
              </p:txBody>
            </p:sp>
            <p:sp>
              <p:nvSpPr>
                <p:cNvPr id="775" name="Google Shape;775;p23"/>
                <p:cNvSpPr txBox="1"/>
                <p:nvPr/>
              </p:nvSpPr>
              <p:spPr>
                <a:xfrm>
                  <a:off x="10946032" y="4928667"/>
                  <a:ext cx="1343733" cy="47117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 sz="100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SIS</a:t>
                  </a:r>
                  <a:endParaRPr/>
                </a:p>
              </p:txBody>
            </p:sp>
            <p:sp>
              <p:nvSpPr>
                <p:cNvPr id="776" name="Google Shape;776;p23"/>
                <p:cNvSpPr txBox="1"/>
                <p:nvPr/>
              </p:nvSpPr>
              <p:spPr>
                <a:xfrm>
                  <a:off x="5833681" y="3907265"/>
                  <a:ext cx="934620" cy="47117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 sz="100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SSI</a:t>
                  </a:r>
                  <a:endParaRPr/>
                </a:p>
              </p:txBody>
            </p:sp>
            <p:sp>
              <p:nvSpPr>
                <p:cNvPr id="777" name="Google Shape;777;p23"/>
                <p:cNvSpPr txBox="1"/>
                <p:nvPr/>
              </p:nvSpPr>
              <p:spPr>
                <a:xfrm>
                  <a:off x="6307299" y="1163329"/>
                  <a:ext cx="934620" cy="47117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 sz="100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ISI</a:t>
                  </a:r>
                  <a:endParaRPr/>
                </a:p>
              </p:txBody>
            </p:sp>
            <p:sp>
              <p:nvSpPr>
                <p:cNvPr id="778" name="Google Shape;778;p23"/>
                <p:cNvSpPr txBox="1"/>
                <p:nvPr/>
              </p:nvSpPr>
              <p:spPr>
                <a:xfrm>
                  <a:off x="8131744" y="4575255"/>
                  <a:ext cx="838297" cy="47117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 sz="100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SII</a:t>
                  </a:r>
                  <a:endParaRPr/>
                </a:p>
              </p:txBody>
            </p:sp>
          </p:grpSp>
        </p:grpSp>
        <p:sp>
          <p:nvSpPr>
            <p:cNvPr id="779" name="Google Shape;779;p23"/>
            <p:cNvSpPr txBox="1"/>
            <p:nvPr/>
          </p:nvSpPr>
          <p:spPr>
            <a:xfrm>
              <a:off x="3303562" y="1582073"/>
              <a:ext cx="388475" cy="2462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IMI</a:t>
              </a:r>
              <a:endParaRPr/>
            </a:p>
          </p:txBody>
        </p:sp>
        <p:sp>
          <p:nvSpPr>
            <p:cNvPr id="780" name="Google Shape;780;p23"/>
            <p:cNvSpPr txBox="1"/>
            <p:nvPr/>
          </p:nvSpPr>
          <p:spPr>
            <a:xfrm>
              <a:off x="7662536" y="2328653"/>
              <a:ext cx="513697" cy="2462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IIM</a:t>
              </a:r>
              <a:endParaRPr/>
            </a:p>
          </p:txBody>
        </p:sp>
        <p:sp>
          <p:nvSpPr>
            <p:cNvPr id="781" name="Google Shape;781;p23"/>
            <p:cNvSpPr txBox="1"/>
            <p:nvPr/>
          </p:nvSpPr>
          <p:spPr>
            <a:xfrm>
              <a:off x="5924120" y="6404762"/>
              <a:ext cx="403765" cy="2462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MII</a:t>
              </a:r>
              <a:endParaRPr/>
            </a:p>
          </p:txBody>
        </p:sp>
        <p:cxnSp>
          <p:nvCxnSpPr>
            <p:cNvPr id="782" name="Google Shape;782;p23"/>
            <p:cNvCxnSpPr>
              <a:stCxn id="779" idx="3"/>
              <a:endCxn id="780" idx="0"/>
            </p:cNvCxnSpPr>
            <p:nvPr/>
          </p:nvCxnSpPr>
          <p:spPr>
            <a:xfrm>
              <a:off x="3692037" y="1705184"/>
              <a:ext cx="4227300" cy="623400"/>
            </a:xfrm>
            <a:prstGeom prst="curvedConnector2">
              <a:avLst/>
            </a:prstGeom>
            <a:noFill/>
            <a:ln w="12700" cap="flat" cmpd="sng">
              <a:solidFill>
                <a:srgbClr val="00206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83" name="Google Shape;783;p23"/>
            <p:cNvCxnSpPr>
              <a:stCxn id="780" idx="2"/>
              <a:endCxn id="781" idx="3"/>
            </p:cNvCxnSpPr>
            <p:nvPr/>
          </p:nvCxnSpPr>
          <p:spPr>
            <a:xfrm rot="5400000">
              <a:off x="5147085" y="3755674"/>
              <a:ext cx="3953100" cy="1591500"/>
            </a:xfrm>
            <a:prstGeom prst="curvedConnector2">
              <a:avLst/>
            </a:prstGeom>
            <a:noFill/>
            <a:ln w="12700" cap="flat" cmpd="sng">
              <a:solidFill>
                <a:srgbClr val="00206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84" name="Google Shape;784;p23"/>
            <p:cNvCxnSpPr>
              <a:stCxn id="781" idx="1"/>
              <a:endCxn id="779" idx="1"/>
            </p:cNvCxnSpPr>
            <p:nvPr/>
          </p:nvCxnSpPr>
          <p:spPr>
            <a:xfrm rot="10800000">
              <a:off x="3303620" y="1705072"/>
              <a:ext cx="2620500" cy="4822800"/>
            </a:xfrm>
            <a:prstGeom prst="curvedConnector3">
              <a:avLst>
                <a:gd name="adj1" fmla="val 159640"/>
              </a:avLst>
            </a:prstGeom>
            <a:noFill/>
            <a:ln w="12700" cap="flat" cmpd="sng">
              <a:solidFill>
                <a:srgbClr val="00206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85" name="Google Shape;785;p23"/>
            <p:cNvCxnSpPr>
              <a:stCxn id="771" idx="3"/>
              <a:endCxn id="779" idx="2"/>
            </p:cNvCxnSpPr>
            <p:nvPr/>
          </p:nvCxnSpPr>
          <p:spPr>
            <a:xfrm rot="10800000">
              <a:off x="3497857" y="1828183"/>
              <a:ext cx="1488900" cy="1685400"/>
            </a:xfrm>
            <a:prstGeom prst="straightConnector1">
              <a:avLst/>
            </a:prstGeom>
            <a:noFill/>
            <a:ln w="12700" cap="flat" cmpd="sng">
              <a:solidFill>
                <a:srgbClr val="00206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86" name="Google Shape;786;p23"/>
            <p:cNvCxnSpPr>
              <a:stCxn id="771" idx="3"/>
              <a:endCxn id="781" idx="0"/>
            </p:cNvCxnSpPr>
            <p:nvPr/>
          </p:nvCxnSpPr>
          <p:spPr>
            <a:xfrm>
              <a:off x="4986757" y="3513583"/>
              <a:ext cx="1139100" cy="2891100"/>
            </a:xfrm>
            <a:prstGeom prst="straightConnector1">
              <a:avLst/>
            </a:prstGeom>
            <a:noFill/>
            <a:ln w="12700" cap="flat" cmpd="sng">
              <a:solidFill>
                <a:srgbClr val="00206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87" name="Google Shape;787;p23"/>
            <p:cNvCxnSpPr>
              <a:endCxn id="780" idx="1"/>
            </p:cNvCxnSpPr>
            <p:nvPr/>
          </p:nvCxnSpPr>
          <p:spPr>
            <a:xfrm rot="10800000" flipH="1">
              <a:off x="5009936" y="2451764"/>
              <a:ext cx="2652600" cy="1050300"/>
            </a:xfrm>
            <a:prstGeom prst="straightConnector1">
              <a:avLst/>
            </a:prstGeom>
            <a:noFill/>
            <a:ln w="12700" cap="flat" cmpd="sng">
              <a:solidFill>
                <a:srgbClr val="00206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88" name="Google Shape;788;p23"/>
            <p:cNvCxnSpPr>
              <a:endCxn id="779" idx="2"/>
            </p:cNvCxnSpPr>
            <p:nvPr/>
          </p:nvCxnSpPr>
          <p:spPr>
            <a:xfrm rot="10800000">
              <a:off x="3497800" y="1828294"/>
              <a:ext cx="2231100" cy="1179600"/>
            </a:xfrm>
            <a:prstGeom prst="straightConnector1">
              <a:avLst/>
            </a:prstGeom>
            <a:noFill/>
            <a:ln w="12700" cap="flat" cmpd="sng">
              <a:solidFill>
                <a:srgbClr val="00206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89" name="Google Shape;789;p23"/>
            <p:cNvCxnSpPr>
              <a:stCxn id="780" idx="1"/>
            </p:cNvCxnSpPr>
            <p:nvPr/>
          </p:nvCxnSpPr>
          <p:spPr>
            <a:xfrm flipH="1">
              <a:off x="5723336" y="2451764"/>
              <a:ext cx="1939200" cy="560400"/>
            </a:xfrm>
            <a:prstGeom prst="straightConnector1">
              <a:avLst/>
            </a:prstGeom>
            <a:noFill/>
            <a:ln w="12700" cap="flat" cmpd="sng">
              <a:solidFill>
                <a:srgbClr val="00206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90" name="Google Shape;790;p23"/>
            <p:cNvCxnSpPr>
              <a:stCxn id="780" idx="1"/>
              <a:endCxn id="775" idx="1"/>
            </p:cNvCxnSpPr>
            <p:nvPr/>
          </p:nvCxnSpPr>
          <p:spPr>
            <a:xfrm flipH="1">
              <a:off x="6459236" y="2451763"/>
              <a:ext cx="1203300" cy="2517600"/>
            </a:xfrm>
            <a:prstGeom prst="straightConnector1">
              <a:avLst/>
            </a:prstGeom>
            <a:noFill/>
            <a:ln w="12700" cap="flat" cmpd="sng">
              <a:solidFill>
                <a:srgbClr val="00206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91" name="Google Shape;791;p23"/>
            <p:cNvCxnSpPr>
              <a:stCxn id="781" idx="0"/>
              <a:endCxn id="775" idx="1"/>
            </p:cNvCxnSpPr>
            <p:nvPr/>
          </p:nvCxnSpPr>
          <p:spPr>
            <a:xfrm rot="10800000" flipH="1">
              <a:off x="6126003" y="4969262"/>
              <a:ext cx="333300" cy="1435500"/>
            </a:xfrm>
            <a:prstGeom prst="straightConnector1">
              <a:avLst/>
            </a:prstGeom>
            <a:noFill/>
            <a:ln w="12700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92" name="Google Shape;792;p23"/>
            <p:cNvCxnSpPr>
              <a:stCxn id="781" idx="0"/>
              <a:endCxn id="776" idx="3"/>
            </p:cNvCxnSpPr>
            <p:nvPr/>
          </p:nvCxnSpPr>
          <p:spPr>
            <a:xfrm rot="10800000">
              <a:off x="4260303" y="4435562"/>
              <a:ext cx="1865700" cy="1969200"/>
            </a:xfrm>
            <a:prstGeom prst="straightConnector1">
              <a:avLst/>
            </a:prstGeom>
            <a:noFill/>
            <a:ln w="12700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793" name="Google Shape;793;p23"/>
            <p:cNvCxnSpPr>
              <a:stCxn id="779" idx="2"/>
              <a:endCxn id="776" idx="3"/>
            </p:cNvCxnSpPr>
            <p:nvPr/>
          </p:nvCxnSpPr>
          <p:spPr>
            <a:xfrm>
              <a:off x="3497800" y="1828294"/>
              <a:ext cx="762600" cy="2607300"/>
            </a:xfrm>
            <a:prstGeom prst="straightConnector1">
              <a:avLst/>
            </a:prstGeom>
            <a:noFill/>
            <a:ln w="12700" cap="flat" cmpd="sng">
              <a:solidFill>
                <a:srgbClr val="00206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794" name="Google Shape;794;p23"/>
          <p:cNvSpPr txBox="1"/>
          <p:nvPr/>
        </p:nvSpPr>
        <p:spPr>
          <a:xfrm>
            <a:off x="9832464" y="5430677"/>
            <a:ext cx="2174098" cy="10652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75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100000"/>
              <a:buFont typeface="Calibri"/>
              <a:buNone/>
            </a:pPr>
            <a:r>
              <a:rPr lang="en-US" sz="1200" b="1" u="sng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Some transitions from Shared to Modified states are omitted</a:t>
            </a:r>
            <a:endParaRPr/>
          </a:p>
        </p:txBody>
      </p:sp>
      <p:sp>
        <p:nvSpPr>
          <p:cNvPr id="795" name="Google Shape;795;p23"/>
          <p:cNvSpPr txBox="1"/>
          <p:nvPr/>
        </p:nvSpPr>
        <p:spPr>
          <a:xfrm>
            <a:off x="4575249" y="2385523"/>
            <a:ext cx="491918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IEI</a:t>
            </a:r>
            <a:endParaRPr/>
          </a:p>
        </p:txBody>
      </p:sp>
      <p:sp>
        <p:nvSpPr>
          <p:cNvPr id="796" name="Google Shape;796;p23"/>
          <p:cNvSpPr txBox="1"/>
          <p:nvPr/>
        </p:nvSpPr>
        <p:spPr>
          <a:xfrm>
            <a:off x="8896123" y="3389218"/>
            <a:ext cx="491918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IIE</a:t>
            </a:r>
            <a:endParaRPr/>
          </a:p>
        </p:txBody>
      </p:sp>
      <p:sp>
        <p:nvSpPr>
          <p:cNvPr id="797" name="Google Shape;797;p23"/>
          <p:cNvSpPr txBox="1"/>
          <p:nvPr/>
        </p:nvSpPr>
        <p:spPr>
          <a:xfrm>
            <a:off x="6406049" y="6048940"/>
            <a:ext cx="491918" cy="2462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EII</a:t>
            </a:r>
            <a:endParaRPr/>
          </a:p>
        </p:txBody>
      </p:sp>
      <p:cxnSp>
        <p:nvCxnSpPr>
          <p:cNvPr id="798" name="Google Shape;798;p23"/>
          <p:cNvCxnSpPr>
            <a:stCxn id="795" idx="2"/>
          </p:cNvCxnSpPr>
          <p:nvPr/>
        </p:nvCxnSpPr>
        <p:spPr>
          <a:xfrm>
            <a:off x="4821208" y="2631744"/>
            <a:ext cx="2236500" cy="322500"/>
          </a:xfrm>
          <a:prstGeom prst="straightConnector1">
            <a:avLst/>
          </a:prstGeom>
          <a:noFill/>
          <a:ln w="1905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799" name="Google Shape;799;p23"/>
          <p:cNvCxnSpPr>
            <a:stCxn id="795" idx="2"/>
            <a:endCxn id="776" idx="3"/>
          </p:cNvCxnSpPr>
          <p:nvPr/>
        </p:nvCxnSpPr>
        <p:spPr>
          <a:xfrm>
            <a:off x="4821208" y="2631744"/>
            <a:ext cx="773400" cy="1771800"/>
          </a:xfrm>
          <a:prstGeom prst="straightConnector1">
            <a:avLst/>
          </a:prstGeom>
          <a:noFill/>
          <a:ln w="1905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00" name="Google Shape;800;p23"/>
          <p:cNvCxnSpPr>
            <a:stCxn id="796" idx="1"/>
          </p:cNvCxnSpPr>
          <p:nvPr/>
        </p:nvCxnSpPr>
        <p:spPr>
          <a:xfrm rot="10800000">
            <a:off x="7070623" y="2965429"/>
            <a:ext cx="1825500" cy="546900"/>
          </a:xfrm>
          <a:prstGeom prst="straightConnector1">
            <a:avLst/>
          </a:prstGeom>
          <a:noFill/>
          <a:ln w="1905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01" name="Google Shape;801;p23"/>
          <p:cNvCxnSpPr>
            <a:stCxn id="796" idx="1"/>
            <a:endCxn id="775" idx="1"/>
          </p:cNvCxnSpPr>
          <p:nvPr/>
        </p:nvCxnSpPr>
        <p:spPr>
          <a:xfrm flipH="1">
            <a:off x="7793623" y="3512329"/>
            <a:ext cx="1102500" cy="1425000"/>
          </a:xfrm>
          <a:prstGeom prst="straightConnector1">
            <a:avLst/>
          </a:prstGeom>
          <a:noFill/>
          <a:ln w="1905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02" name="Google Shape;802;p23"/>
          <p:cNvCxnSpPr>
            <a:stCxn id="797" idx="0"/>
            <a:endCxn id="776" idx="3"/>
          </p:cNvCxnSpPr>
          <p:nvPr/>
        </p:nvCxnSpPr>
        <p:spPr>
          <a:xfrm rot="10800000">
            <a:off x="5594808" y="4403440"/>
            <a:ext cx="1057200" cy="1645500"/>
          </a:xfrm>
          <a:prstGeom prst="straightConnector1">
            <a:avLst/>
          </a:prstGeom>
          <a:noFill/>
          <a:ln w="1905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803" name="Google Shape;803;p23"/>
          <p:cNvCxnSpPr>
            <a:stCxn id="797" idx="0"/>
            <a:endCxn id="775" idx="1"/>
          </p:cNvCxnSpPr>
          <p:nvPr/>
        </p:nvCxnSpPr>
        <p:spPr>
          <a:xfrm rot="10800000" flipH="1">
            <a:off x="6652008" y="4937140"/>
            <a:ext cx="1141500" cy="1111800"/>
          </a:xfrm>
          <a:prstGeom prst="straightConnector1">
            <a:avLst/>
          </a:prstGeom>
          <a:noFill/>
          <a:ln w="19050" cap="flat" cmpd="sng">
            <a:solidFill>
              <a:schemeClr val="accent6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804" name="Google Shape;804;p23"/>
          <p:cNvSpPr txBox="1"/>
          <p:nvPr/>
        </p:nvSpPr>
        <p:spPr>
          <a:xfrm>
            <a:off x="-579" y="3307257"/>
            <a:ext cx="3812193" cy="1835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75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number of states in the state space of MESI protocol is 2n+2</a:t>
            </a:r>
            <a:r>
              <a:rPr lang="en-US" sz="2000" baseline="30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5" name="Google Shape;805;p23"/>
          <p:cNvSpPr txBox="1"/>
          <p:nvPr/>
        </p:nvSpPr>
        <p:spPr>
          <a:xfrm>
            <a:off x="48381" y="1163153"/>
            <a:ext cx="4156907" cy="1835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75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 extra </a:t>
            </a:r>
            <a:r>
              <a:rPr lang="en-US" sz="20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(Exclusive) state is added for MESI to reduce the traffic. </a:t>
            </a: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endParaRPr sz="2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Global FSM has global exclusive states</a:t>
            </a: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06" name="Google Shape;806;p23"/>
          <p:cNvPicPr preferRelativeResize="0"/>
          <p:nvPr/>
        </p:nvPicPr>
        <p:blipFill rotWithShape="1">
          <a:blip r:embed="rId3">
            <a:alphaModFix/>
          </a:blip>
          <a:srcRect l="-203125" t="-203125" r="-203125" b="-203125"/>
          <a:stretch/>
        </p:blipFill>
        <p:spPr>
          <a:xfrm>
            <a:off x="10052304" y="4718304"/>
            <a:ext cx="2057400" cy="2057400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41149">
        <p14:flythrough dir="ou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" name="Google Shape;811;p24"/>
          <p:cNvSpPr txBox="1">
            <a:spLocks noGrp="1"/>
          </p:cNvSpPr>
          <p:nvPr>
            <p:ph type="title"/>
          </p:nvPr>
        </p:nvSpPr>
        <p:spPr>
          <a:xfrm>
            <a:off x="4312" y="5691"/>
            <a:ext cx="7227761" cy="579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/>
              <a:t>Our Approach for MSI </a:t>
            </a:r>
            <a:endParaRPr/>
          </a:p>
        </p:txBody>
      </p:sp>
      <p:sp>
        <p:nvSpPr>
          <p:cNvPr id="812" name="Google Shape;812;p24"/>
          <p:cNvSpPr txBox="1"/>
          <p:nvPr/>
        </p:nvSpPr>
        <p:spPr>
          <a:xfrm>
            <a:off x="-1" y="584776"/>
            <a:ext cx="9719497" cy="15125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75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None/>
            </a:pPr>
            <a:r>
              <a:rPr lang="en-US" sz="20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The state space of the MSI protocol can be divided into three parts</a:t>
            </a:r>
            <a:endParaRPr/>
          </a:p>
          <a:p>
            <a:pPr marL="457200" marR="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AutoNum type="arabicPeriod"/>
            </a:pPr>
            <a:r>
              <a:rPr lang="en-US" sz="20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 Hypercube </a:t>
            </a:r>
            <a:endParaRPr/>
          </a:p>
          <a:p>
            <a:pPr marL="457200" marR="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AutoNum type="arabicPeriod"/>
            </a:pPr>
            <a:r>
              <a:rPr lang="en-US" sz="20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 Clique </a:t>
            </a:r>
            <a:endParaRPr/>
          </a:p>
          <a:p>
            <a:pPr marL="457200" marR="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AutoNum type="arabicPeriod"/>
            </a:pPr>
            <a:r>
              <a:rPr lang="en-US" sz="20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Other transitions from S to M states </a:t>
            </a:r>
            <a:endParaRPr/>
          </a:p>
        </p:txBody>
      </p:sp>
      <p:sp>
        <p:nvSpPr>
          <p:cNvPr id="813" name="Google Shape;813;p24"/>
          <p:cNvSpPr txBox="1"/>
          <p:nvPr/>
        </p:nvSpPr>
        <p:spPr>
          <a:xfrm>
            <a:off x="-1" y="2849915"/>
            <a:ext cx="7227761" cy="579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lang="en-US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Our Approach for MESI </a:t>
            </a:r>
            <a:endParaRPr/>
          </a:p>
        </p:txBody>
      </p:sp>
      <p:sp>
        <p:nvSpPr>
          <p:cNvPr id="814" name="Google Shape;814;p24"/>
          <p:cNvSpPr txBox="1"/>
          <p:nvPr/>
        </p:nvSpPr>
        <p:spPr>
          <a:xfrm>
            <a:off x="-2" y="3333978"/>
            <a:ext cx="10205473" cy="22930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75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None/>
            </a:pPr>
            <a:r>
              <a:rPr lang="en-US" sz="20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The state space of the MESI protocol can also be divided into several parts</a:t>
            </a:r>
            <a:endParaRPr/>
          </a:p>
          <a:p>
            <a:pPr marL="457200" marR="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AutoNum type="arabicPeriod"/>
            </a:pPr>
            <a:r>
              <a:rPr lang="en-US" sz="20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 Hypercube </a:t>
            </a:r>
            <a:endParaRPr/>
          </a:p>
          <a:p>
            <a:pPr marL="457200" marR="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AutoNum type="arabicPeriod"/>
            </a:pPr>
            <a:r>
              <a:rPr lang="en-US" sz="20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A Clique </a:t>
            </a:r>
            <a:endParaRPr/>
          </a:p>
          <a:p>
            <a:pPr marL="457200" marR="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AutoNum type="arabicPeriod"/>
            </a:pPr>
            <a:r>
              <a:rPr lang="en-US" sz="20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Other transitions from S to M</a:t>
            </a:r>
            <a:endParaRPr/>
          </a:p>
          <a:p>
            <a:pPr marL="457200" marR="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AutoNum type="arabicPeriod"/>
            </a:pPr>
            <a:r>
              <a:rPr lang="en-US" sz="20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E to S states</a:t>
            </a:r>
            <a:endParaRPr/>
          </a:p>
          <a:p>
            <a:pPr marL="457200" marR="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AutoNum type="arabicPeriod"/>
            </a:pPr>
            <a:r>
              <a:rPr lang="en-US" sz="20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E to M states </a:t>
            </a:r>
            <a:endParaRPr/>
          </a:p>
        </p:txBody>
      </p:sp>
      <p:grpSp>
        <p:nvGrpSpPr>
          <p:cNvPr id="815" name="Google Shape;815;p24"/>
          <p:cNvGrpSpPr/>
          <p:nvPr/>
        </p:nvGrpSpPr>
        <p:grpSpPr>
          <a:xfrm>
            <a:off x="8333699" y="163386"/>
            <a:ext cx="3743537" cy="3170592"/>
            <a:chOff x="7758624" y="584776"/>
            <a:chExt cx="4132516" cy="4023016"/>
          </a:xfrm>
        </p:grpSpPr>
        <p:grpSp>
          <p:nvGrpSpPr>
            <p:cNvPr id="816" name="Google Shape;816;p24"/>
            <p:cNvGrpSpPr/>
            <p:nvPr/>
          </p:nvGrpSpPr>
          <p:grpSpPr>
            <a:xfrm>
              <a:off x="7952870" y="1301357"/>
              <a:ext cx="3424573" cy="2431654"/>
              <a:chOff x="5812991" y="875984"/>
              <a:chExt cx="6506522" cy="4653255"/>
            </a:xfrm>
          </p:grpSpPr>
          <p:grpSp>
            <p:nvGrpSpPr>
              <p:cNvPr id="817" name="Google Shape;817;p24"/>
              <p:cNvGrpSpPr/>
              <p:nvPr/>
            </p:nvGrpSpPr>
            <p:grpSpPr>
              <a:xfrm>
                <a:off x="6788989" y="1347156"/>
                <a:ext cx="4157931" cy="3769746"/>
                <a:chOff x="6788989" y="1347156"/>
                <a:chExt cx="4157931" cy="3769746"/>
              </a:xfrm>
            </p:grpSpPr>
            <p:cxnSp>
              <p:nvCxnSpPr>
                <p:cNvPr id="818" name="Google Shape;818;p24"/>
                <p:cNvCxnSpPr/>
                <p:nvPr/>
              </p:nvCxnSpPr>
              <p:spPr>
                <a:xfrm>
                  <a:off x="9543691" y="1398917"/>
                  <a:ext cx="1403229" cy="957532"/>
                </a:xfrm>
                <a:prstGeom prst="straightConnector1">
                  <a:avLst/>
                </a:prstGeom>
                <a:noFill/>
                <a:ln w="12700" cap="flat" cmpd="sng">
                  <a:solidFill>
                    <a:srgbClr val="FF000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</p:cxnSp>
            <p:cxnSp>
              <p:nvCxnSpPr>
                <p:cNvPr id="819" name="Google Shape;819;p24"/>
                <p:cNvCxnSpPr/>
                <p:nvPr/>
              </p:nvCxnSpPr>
              <p:spPr>
                <a:xfrm>
                  <a:off x="6797615" y="4159370"/>
                  <a:ext cx="1403229" cy="957532"/>
                </a:xfrm>
                <a:prstGeom prst="straightConnector1">
                  <a:avLst/>
                </a:prstGeom>
                <a:noFill/>
                <a:ln w="12700" cap="flat" cmpd="sng">
                  <a:solidFill>
                    <a:srgbClr val="FF000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</p:cxnSp>
            <p:sp>
              <p:nvSpPr>
                <p:cNvPr id="820" name="Google Shape;820;p24"/>
                <p:cNvSpPr/>
                <p:nvPr/>
              </p:nvSpPr>
              <p:spPr>
                <a:xfrm>
                  <a:off x="8170764" y="2362585"/>
                  <a:ext cx="2746074" cy="2746074"/>
                </a:xfrm>
                <a:prstGeom prst="rect">
                  <a:avLst/>
                </a:prstGeom>
                <a:solidFill>
                  <a:schemeClr val="lt1"/>
                </a:solidFill>
                <a:ln w="12700" cap="flat" cmpd="sng">
                  <a:solidFill>
                    <a:srgbClr val="FF000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8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cxnSp>
              <p:nvCxnSpPr>
                <p:cNvPr id="821" name="Google Shape;821;p24"/>
                <p:cNvCxnSpPr/>
                <p:nvPr/>
              </p:nvCxnSpPr>
              <p:spPr>
                <a:xfrm>
                  <a:off x="6788989" y="1404667"/>
                  <a:ext cx="1403229" cy="957532"/>
                </a:xfrm>
                <a:prstGeom prst="straightConnector1">
                  <a:avLst/>
                </a:prstGeom>
                <a:noFill/>
                <a:ln w="12700" cap="flat" cmpd="sng">
                  <a:solidFill>
                    <a:srgbClr val="FF000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</p:cxnSp>
            <p:cxnSp>
              <p:nvCxnSpPr>
                <p:cNvPr id="822" name="Google Shape;822;p24"/>
                <p:cNvCxnSpPr/>
                <p:nvPr/>
              </p:nvCxnSpPr>
              <p:spPr>
                <a:xfrm>
                  <a:off x="9543691" y="4159370"/>
                  <a:ext cx="1403229" cy="957532"/>
                </a:xfrm>
                <a:prstGeom prst="straightConnector1">
                  <a:avLst/>
                </a:prstGeom>
                <a:noFill/>
                <a:ln w="12700" cap="flat" cmpd="sng">
                  <a:solidFill>
                    <a:srgbClr val="FF0000"/>
                  </a:solidFill>
                  <a:prstDash val="dash"/>
                  <a:miter lim="800000"/>
                  <a:headEnd type="none" w="sm" len="sm"/>
                  <a:tailEnd type="none" w="sm" len="sm"/>
                </a:ln>
              </p:spPr>
            </p:cxnSp>
            <p:cxnSp>
              <p:nvCxnSpPr>
                <p:cNvPr id="823" name="Google Shape;823;p24"/>
                <p:cNvCxnSpPr/>
                <p:nvPr/>
              </p:nvCxnSpPr>
              <p:spPr>
                <a:xfrm rot="10800000" flipH="1">
                  <a:off x="6875254" y="4173745"/>
                  <a:ext cx="2668438" cy="5751"/>
                </a:xfrm>
                <a:prstGeom prst="straightConnector1">
                  <a:avLst/>
                </a:prstGeom>
                <a:noFill/>
                <a:ln w="12700" cap="flat" cmpd="sng">
                  <a:solidFill>
                    <a:srgbClr val="FF0000"/>
                  </a:solidFill>
                  <a:prstDash val="dash"/>
                  <a:miter lim="800000"/>
                  <a:headEnd type="none" w="sm" len="sm"/>
                  <a:tailEnd type="none" w="sm" len="sm"/>
                </a:ln>
              </p:spPr>
            </p:cxnSp>
            <p:cxnSp>
              <p:nvCxnSpPr>
                <p:cNvPr id="824" name="Google Shape;824;p24"/>
                <p:cNvCxnSpPr/>
                <p:nvPr/>
              </p:nvCxnSpPr>
              <p:spPr>
                <a:xfrm rot="10800000" flipH="1">
                  <a:off x="6832121" y="1398916"/>
                  <a:ext cx="2711570" cy="34505"/>
                </a:xfrm>
                <a:prstGeom prst="straightConnector1">
                  <a:avLst/>
                </a:prstGeom>
                <a:noFill/>
                <a:ln w="12700" cap="flat" cmpd="sng">
                  <a:solidFill>
                    <a:srgbClr val="FF000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</p:cxnSp>
            <p:cxnSp>
              <p:nvCxnSpPr>
                <p:cNvPr id="825" name="Google Shape;825;p24"/>
                <p:cNvCxnSpPr/>
                <p:nvPr/>
              </p:nvCxnSpPr>
              <p:spPr>
                <a:xfrm flipH="1">
                  <a:off x="6797617" y="1419044"/>
                  <a:ext cx="20128" cy="2769080"/>
                </a:xfrm>
                <a:prstGeom prst="straightConnector1">
                  <a:avLst/>
                </a:prstGeom>
                <a:noFill/>
                <a:ln w="12700" cap="flat" cmpd="sng">
                  <a:solidFill>
                    <a:srgbClr val="FF0000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</p:cxnSp>
            <p:cxnSp>
              <p:nvCxnSpPr>
                <p:cNvPr id="826" name="Google Shape;826;p24"/>
                <p:cNvCxnSpPr/>
                <p:nvPr/>
              </p:nvCxnSpPr>
              <p:spPr>
                <a:xfrm>
                  <a:off x="9535064" y="1347156"/>
                  <a:ext cx="8628" cy="2840965"/>
                </a:xfrm>
                <a:prstGeom prst="straightConnector1">
                  <a:avLst/>
                </a:prstGeom>
                <a:noFill/>
                <a:ln w="12700" cap="flat" cmpd="sng">
                  <a:solidFill>
                    <a:srgbClr val="FF0000"/>
                  </a:solidFill>
                  <a:prstDash val="dash"/>
                  <a:miter lim="800000"/>
                  <a:headEnd type="none" w="sm" len="sm"/>
                  <a:tailEnd type="none" w="sm" len="sm"/>
                </a:ln>
              </p:spPr>
            </p:cxnSp>
          </p:grpSp>
          <p:grpSp>
            <p:nvGrpSpPr>
              <p:cNvPr id="827" name="Google Shape;827;p24"/>
              <p:cNvGrpSpPr/>
              <p:nvPr/>
            </p:nvGrpSpPr>
            <p:grpSpPr>
              <a:xfrm>
                <a:off x="5812991" y="875984"/>
                <a:ext cx="6506522" cy="4653255"/>
                <a:chOff x="5812991" y="875984"/>
                <a:chExt cx="6506522" cy="4653255"/>
              </a:xfrm>
            </p:grpSpPr>
            <p:sp>
              <p:nvSpPr>
                <p:cNvPr id="828" name="Google Shape;828;p24"/>
                <p:cNvSpPr txBox="1"/>
                <p:nvPr/>
              </p:nvSpPr>
              <p:spPr>
                <a:xfrm>
                  <a:off x="7683129" y="2144457"/>
                  <a:ext cx="779968" cy="59784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 sz="100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III</a:t>
                  </a:r>
                  <a:endParaRPr sz="10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829" name="Google Shape;829;p24"/>
                <p:cNvSpPr txBox="1"/>
                <p:nvPr/>
              </p:nvSpPr>
              <p:spPr>
                <a:xfrm>
                  <a:off x="10916285" y="2182592"/>
                  <a:ext cx="837257" cy="47117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 sz="100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IIS</a:t>
                  </a:r>
                  <a:endParaRPr/>
                </a:p>
              </p:txBody>
            </p:sp>
            <p:sp>
              <p:nvSpPr>
                <p:cNvPr id="830" name="Google Shape;830;p24"/>
                <p:cNvSpPr txBox="1"/>
                <p:nvPr/>
              </p:nvSpPr>
              <p:spPr>
                <a:xfrm>
                  <a:off x="9558070" y="875984"/>
                  <a:ext cx="974136" cy="47117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 sz="100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ISS</a:t>
                  </a:r>
                  <a:endParaRPr/>
                </a:p>
              </p:txBody>
            </p:sp>
            <p:sp>
              <p:nvSpPr>
                <p:cNvPr id="831" name="Google Shape;831;p24"/>
                <p:cNvSpPr txBox="1"/>
                <p:nvPr/>
              </p:nvSpPr>
              <p:spPr>
                <a:xfrm>
                  <a:off x="9535062" y="3734247"/>
                  <a:ext cx="1227106" cy="47117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 sz="100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SSS</a:t>
                  </a:r>
                  <a:endParaRPr/>
                </a:p>
              </p:txBody>
            </p:sp>
            <p:sp>
              <p:nvSpPr>
                <p:cNvPr id="832" name="Google Shape;832;p24"/>
                <p:cNvSpPr txBox="1"/>
                <p:nvPr/>
              </p:nvSpPr>
              <p:spPr>
                <a:xfrm>
                  <a:off x="10916285" y="4928667"/>
                  <a:ext cx="1403228" cy="47117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 sz="100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SIS</a:t>
                  </a:r>
                  <a:endParaRPr/>
                </a:p>
              </p:txBody>
            </p:sp>
            <p:sp>
              <p:nvSpPr>
                <p:cNvPr id="833" name="Google Shape;833;p24"/>
                <p:cNvSpPr txBox="1"/>
                <p:nvPr/>
              </p:nvSpPr>
              <p:spPr>
                <a:xfrm>
                  <a:off x="5812991" y="3907265"/>
                  <a:ext cx="975999" cy="47117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 sz="100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SSI</a:t>
                  </a:r>
                  <a:endParaRPr/>
                </a:p>
              </p:txBody>
            </p:sp>
            <p:sp>
              <p:nvSpPr>
                <p:cNvPr id="834" name="Google Shape;834;p24"/>
                <p:cNvSpPr txBox="1"/>
                <p:nvPr/>
              </p:nvSpPr>
              <p:spPr>
                <a:xfrm>
                  <a:off x="6286609" y="1163329"/>
                  <a:ext cx="975999" cy="47117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 sz="100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ISI</a:t>
                  </a:r>
                  <a:endParaRPr/>
                </a:p>
              </p:txBody>
            </p:sp>
            <p:sp>
              <p:nvSpPr>
                <p:cNvPr id="835" name="Google Shape;835;p24"/>
                <p:cNvSpPr txBox="1"/>
                <p:nvPr/>
              </p:nvSpPr>
              <p:spPr>
                <a:xfrm>
                  <a:off x="7334063" y="5058066"/>
                  <a:ext cx="875412" cy="471173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spcFirstLastPara="1" wrap="square" lIns="91425" tIns="45700" rIns="91425" bIns="45700" anchor="t" anchorCtr="0">
                  <a:sp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 sz="100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SII</a:t>
                  </a:r>
                  <a:endParaRPr/>
                </a:p>
              </p:txBody>
            </p:sp>
          </p:grpSp>
        </p:grpSp>
        <p:sp>
          <p:nvSpPr>
            <p:cNvPr id="836" name="Google Shape;836;p24"/>
            <p:cNvSpPr txBox="1"/>
            <p:nvPr/>
          </p:nvSpPr>
          <p:spPr>
            <a:xfrm>
              <a:off x="7758632" y="584776"/>
              <a:ext cx="403631" cy="31241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IMI</a:t>
              </a:r>
              <a:endParaRPr/>
            </a:p>
          </p:txBody>
        </p:sp>
        <p:sp>
          <p:nvSpPr>
            <p:cNvPr id="837" name="Google Shape;837;p24"/>
            <p:cNvSpPr txBox="1"/>
            <p:nvPr/>
          </p:nvSpPr>
          <p:spPr>
            <a:xfrm>
              <a:off x="11377443" y="1683515"/>
              <a:ext cx="513697" cy="2462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IIM</a:t>
              </a:r>
              <a:endParaRPr/>
            </a:p>
          </p:txBody>
        </p:sp>
        <p:sp>
          <p:nvSpPr>
            <p:cNvPr id="838" name="Google Shape;838;p24"/>
            <p:cNvSpPr txBox="1"/>
            <p:nvPr/>
          </p:nvSpPr>
          <p:spPr>
            <a:xfrm>
              <a:off x="9565524" y="4361571"/>
              <a:ext cx="403765" cy="2462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MII</a:t>
              </a:r>
              <a:endParaRPr/>
            </a:p>
          </p:txBody>
        </p:sp>
        <p:cxnSp>
          <p:nvCxnSpPr>
            <p:cNvPr id="839" name="Google Shape;839;p24"/>
            <p:cNvCxnSpPr>
              <a:stCxn id="836" idx="3"/>
              <a:endCxn id="837" idx="0"/>
            </p:cNvCxnSpPr>
            <p:nvPr/>
          </p:nvCxnSpPr>
          <p:spPr>
            <a:xfrm>
              <a:off x="8162263" y="740985"/>
              <a:ext cx="3471900" cy="942600"/>
            </a:xfrm>
            <a:prstGeom prst="curvedConnector2">
              <a:avLst/>
            </a:prstGeom>
            <a:noFill/>
            <a:ln w="19050" cap="flat" cmpd="sng">
              <a:solidFill>
                <a:srgbClr val="00206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840" name="Google Shape;840;p24"/>
            <p:cNvCxnSpPr>
              <a:stCxn id="837" idx="2"/>
            </p:cNvCxnSpPr>
            <p:nvPr/>
          </p:nvCxnSpPr>
          <p:spPr>
            <a:xfrm rot="5400000">
              <a:off x="9526492" y="2315236"/>
              <a:ext cx="2493300" cy="1722300"/>
            </a:xfrm>
            <a:prstGeom prst="curvedConnector2">
              <a:avLst/>
            </a:prstGeom>
            <a:noFill/>
            <a:ln w="19050" cap="flat" cmpd="sng">
              <a:solidFill>
                <a:srgbClr val="00206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841" name="Google Shape;841;p24"/>
            <p:cNvCxnSpPr>
              <a:stCxn id="838" idx="1"/>
              <a:endCxn id="836" idx="1"/>
            </p:cNvCxnSpPr>
            <p:nvPr/>
          </p:nvCxnSpPr>
          <p:spPr>
            <a:xfrm rot="10800000">
              <a:off x="7758624" y="740982"/>
              <a:ext cx="1806900" cy="3743700"/>
            </a:xfrm>
            <a:prstGeom prst="curvedConnector3">
              <a:avLst>
                <a:gd name="adj1" fmla="val 150551"/>
              </a:avLst>
            </a:prstGeom>
            <a:noFill/>
            <a:ln w="19050" cap="flat" cmpd="sng">
              <a:solidFill>
                <a:srgbClr val="00206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842" name="Google Shape;842;p24"/>
            <p:cNvCxnSpPr>
              <a:endCxn id="836" idx="2"/>
            </p:cNvCxnSpPr>
            <p:nvPr/>
          </p:nvCxnSpPr>
          <p:spPr>
            <a:xfrm rot="10800000">
              <a:off x="7960448" y="897194"/>
              <a:ext cx="1244700" cy="1177800"/>
            </a:xfrm>
            <a:prstGeom prst="straightConnector1">
              <a:avLst/>
            </a:prstGeom>
            <a:noFill/>
            <a:ln w="19050" cap="flat" cmpd="sng">
              <a:solidFill>
                <a:srgbClr val="00206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843" name="Google Shape;843;p24"/>
            <p:cNvCxnSpPr/>
            <p:nvPr/>
          </p:nvCxnSpPr>
          <p:spPr>
            <a:xfrm>
              <a:off x="9205127" y="2075005"/>
              <a:ext cx="504895" cy="2225008"/>
            </a:xfrm>
            <a:prstGeom prst="straightConnector1">
              <a:avLst/>
            </a:prstGeom>
            <a:noFill/>
            <a:ln w="19050" cap="flat" cmpd="sng">
              <a:solidFill>
                <a:srgbClr val="00206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844" name="Google Shape;844;p24"/>
            <p:cNvCxnSpPr>
              <a:endCxn id="837" idx="1"/>
            </p:cNvCxnSpPr>
            <p:nvPr/>
          </p:nvCxnSpPr>
          <p:spPr>
            <a:xfrm rot="10800000" flipH="1">
              <a:off x="9214143" y="1806626"/>
              <a:ext cx="2163300" cy="268500"/>
            </a:xfrm>
            <a:prstGeom prst="straightConnector1">
              <a:avLst/>
            </a:prstGeom>
            <a:noFill/>
            <a:ln w="19050" cap="flat" cmpd="sng">
              <a:solidFill>
                <a:srgbClr val="00206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845" name="Google Shape;845;p24"/>
            <p:cNvCxnSpPr>
              <a:endCxn id="836" idx="2"/>
            </p:cNvCxnSpPr>
            <p:nvPr/>
          </p:nvCxnSpPr>
          <p:spPr>
            <a:xfrm rot="10800000">
              <a:off x="7960448" y="897194"/>
              <a:ext cx="1963500" cy="690600"/>
            </a:xfrm>
            <a:prstGeom prst="straightConnector1">
              <a:avLst/>
            </a:prstGeom>
            <a:noFill/>
            <a:ln w="19050" cap="flat" cmpd="sng">
              <a:solidFill>
                <a:srgbClr val="00206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846" name="Google Shape;846;p24"/>
            <p:cNvCxnSpPr>
              <a:stCxn id="837" idx="1"/>
            </p:cNvCxnSpPr>
            <p:nvPr/>
          </p:nvCxnSpPr>
          <p:spPr>
            <a:xfrm rot="10800000">
              <a:off x="9939243" y="1592126"/>
              <a:ext cx="1438200" cy="214500"/>
            </a:xfrm>
            <a:prstGeom prst="straightConnector1">
              <a:avLst/>
            </a:prstGeom>
            <a:noFill/>
            <a:ln w="19050" cap="flat" cmpd="sng">
              <a:solidFill>
                <a:srgbClr val="00206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847" name="Google Shape;847;p24"/>
            <p:cNvCxnSpPr>
              <a:stCxn id="837" idx="1"/>
              <a:endCxn id="832" idx="1"/>
            </p:cNvCxnSpPr>
            <p:nvPr/>
          </p:nvCxnSpPr>
          <p:spPr>
            <a:xfrm flipH="1">
              <a:off x="10638843" y="1806625"/>
              <a:ext cx="738600" cy="1735800"/>
            </a:xfrm>
            <a:prstGeom prst="straightConnector1">
              <a:avLst/>
            </a:prstGeom>
            <a:noFill/>
            <a:ln w="19050" cap="flat" cmpd="sng">
              <a:solidFill>
                <a:srgbClr val="00206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848" name="Google Shape;848;p24"/>
            <p:cNvCxnSpPr>
              <a:endCxn id="832" idx="1"/>
            </p:cNvCxnSpPr>
            <p:nvPr/>
          </p:nvCxnSpPr>
          <p:spPr>
            <a:xfrm rot="10800000" flipH="1">
              <a:off x="9710083" y="3542280"/>
              <a:ext cx="928800" cy="757800"/>
            </a:xfrm>
            <a:prstGeom prst="straightConnector1">
              <a:avLst/>
            </a:prstGeom>
            <a:noFill/>
            <a:ln w="19050" cap="flat" cmpd="sng">
              <a:solidFill>
                <a:srgbClr val="00206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849" name="Google Shape;849;p24"/>
            <p:cNvCxnSpPr>
              <a:endCxn id="833" idx="3"/>
            </p:cNvCxnSpPr>
            <p:nvPr/>
          </p:nvCxnSpPr>
          <p:spPr>
            <a:xfrm rot="10800000">
              <a:off x="8466567" y="3008526"/>
              <a:ext cx="1243500" cy="1291500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850" name="Google Shape;850;p24"/>
            <p:cNvCxnSpPr>
              <a:stCxn id="836" idx="2"/>
              <a:endCxn id="833" idx="3"/>
            </p:cNvCxnSpPr>
            <p:nvPr/>
          </p:nvCxnSpPr>
          <p:spPr>
            <a:xfrm>
              <a:off x="7960448" y="897194"/>
              <a:ext cx="506100" cy="2111400"/>
            </a:xfrm>
            <a:prstGeom prst="straightConnector1">
              <a:avLst/>
            </a:prstGeom>
            <a:noFill/>
            <a:ln w="19050" cap="flat" cmpd="sng">
              <a:solidFill>
                <a:srgbClr val="00206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grpSp>
        <p:nvGrpSpPr>
          <p:cNvPr id="851" name="Google Shape;851;p24"/>
          <p:cNvGrpSpPr/>
          <p:nvPr/>
        </p:nvGrpSpPr>
        <p:grpSpPr>
          <a:xfrm>
            <a:off x="7853964" y="3559136"/>
            <a:ext cx="3990600" cy="3229393"/>
            <a:chOff x="4575249" y="1550101"/>
            <a:chExt cx="4935283" cy="5220738"/>
          </a:xfrm>
        </p:grpSpPr>
        <p:grpSp>
          <p:nvGrpSpPr>
            <p:cNvPr id="852" name="Google Shape;852;p24"/>
            <p:cNvGrpSpPr/>
            <p:nvPr/>
          </p:nvGrpSpPr>
          <p:grpSpPr>
            <a:xfrm>
              <a:off x="4637861" y="1550101"/>
              <a:ext cx="4872671" cy="5220738"/>
              <a:chOff x="3303562" y="1582073"/>
              <a:chExt cx="4872671" cy="5220738"/>
            </a:xfrm>
          </p:grpSpPr>
          <p:grpSp>
            <p:nvGrpSpPr>
              <p:cNvPr id="853" name="Google Shape;853;p24"/>
              <p:cNvGrpSpPr/>
              <p:nvPr/>
            </p:nvGrpSpPr>
            <p:grpSpPr>
              <a:xfrm>
                <a:off x="3768514" y="2637206"/>
                <a:ext cx="3398026" cy="2455126"/>
                <a:chOff x="5833681" y="701668"/>
                <a:chExt cx="6456084" cy="4698172"/>
              </a:xfrm>
            </p:grpSpPr>
            <p:grpSp>
              <p:nvGrpSpPr>
                <p:cNvPr id="854" name="Google Shape;854;p24"/>
                <p:cNvGrpSpPr/>
                <p:nvPr/>
              </p:nvGrpSpPr>
              <p:grpSpPr>
                <a:xfrm>
                  <a:off x="6788989" y="1347156"/>
                  <a:ext cx="4157931" cy="3769746"/>
                  <a:chOff x="6788989" y="1347156"/>
                  <a:chExt cx="4157931" cy="3769746"/>
                </a:xfrm>
              </p:grpSpPr>
              <p:cxnSp>
                <p:nvCxnSpPr>
                  <p:cNvPr id="855" name="Google Shape;855;p24"/>
                  <p:cNvCxnSpPr/>
                  <p:nvPr/>
                </p:nvCxnSpPr>
                <p:spPr>
                  <a:xfrm>
                    <a:off x="9543691" y="1398917"/>
                    <a:ext cx="1403229" cy="957532"/>
                  </a:xfrm>
                  <a:prstGeom prst="straightConnector1">
                    <a:avLst/>
                  </a:prstGeom>
                  <a:noFill/>
                  <a:ln w="12700" cap="flat" cmpd="sng">
                    <a:solidFill>
                      <a:srgbClr val="FF0000"/>
                    </a:solidFill>
                    <a:prstDash val="solid"/>
                    <a:miter lim="800000"/>
                    <a:headEnd type="none" w="sm" len="sm"/>
                    <a:tailEnd type="none" w="sm" len="sm"/>
                  </a:ln>
                </p:spPr>
              </p:cxnSp>
              <p:cxnSp>
                <p:nvCxnSpPr>
                  <p:cNvPr id="856" name="Google Shape;856;p24"/>
                  <p:cNvCxnSpPr/>
                  <p:nvPr/>
                </p:nvCxnSpPr>
                <p:spPr>
                  <a:xfrm>
                    <a:off x="6797615" y="4159370"/>
                    <a:ext cx="1403229" cy="957532"/>
                  </a:xfrm>
                  <a:prstGeom prst="straightConnector1">
                    <a:avLst/>
                  </a:prstGeom>
                  <a:noFill/>
                  <a:ln w="12700" cap="flat" cmpd="sng">
                    <a:solidFill>
                      <a:srgbClr val="FF0000"/>
                    </a:solidFill>
                    <a:prstDash val="solid"/>
                    <a:miter lim="800000"/>
                    <a:headEnd type="none" w="sm" len="sm"/>
                    <a:tailEnd type="none" w="sm" len="sm"/>
                  </a:ln>
                </p:spPr>
              </p:cxnSp>
              <p:sp>
                <p:nvSpPr>
                  <p:cNvPr id="857" name="Google Shape;857;p24"/>
                  <p:cNvSpPr/>
                  <p:nvPr/>
                </p:nvSpPr>
                <p:spPr>
                  <a:xfrm>
                    <a:off x="8170764" y="2362585"/>
                    <a:ext cx="2746074" cy="2746074"/>
                  </a:xfrm>
                  <a:prstGeom prst="rect">
                    <a:avLst/>
                  </a:prstGeom>
                  <a:solidFill>
                    <a:schemeClr val="lt1"/>
                  </a:solidFill>
                  <a:ln w="12700" cap="flat" cmpd="sng">
                    <a:solidFill>
                      <a:srgbClr val="FF0000"/>
                    </a:solidFill>
                    <a:prstDash val="solid"/>
                    <a:miter lim="800000"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 sz="180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cxnSp>
                <p:nvCxnSpPr>
                  <p:cNvPr id="858" name="Google Shape;858;p24"/>
                  <p:cNvCxnSpPr/>
                  <p:nvPr/>
                </p:nvCxnSpPr>
                <p:spPr>
                  <a:xfrm>
                    <a:off x="6788989" y="1404667"/>
                    <a:ext cx="1403229" cy="957532"/>
                  </a:xfrm>
                  <a:prstGeom prst="straightConnector1">
                    <a:avLst/>
                  </a:prstGeom>
                  <a:noFill/>
                  <a:ln w="12700" cap="flat" cmpd="sng">
                    <a:solidFill>
                      <a:srgbClr val="FF0000"/>
                    </a:solidFill>
                    <a:prstDash val="solid"/>
                    <a:miter lim="800000"/>
                    <a:headEnd type="none" w="sm" len="sm"/>
                    <a:tailEnd type="none" w="sm" len="sm"/>
                  </a:ln>
                </p:spPr>
              </p:cxnSp>
              <p:cxnSp>
                <p:nvCxnSpPr>
                  <p:cNvPr id="859" name="Google Shape;859;p24"/>
                  <p:cNvCxnSpPr/>
                  <p:nvPr/>
                </p:nvCxnSpPr>
                <p:spPr>
                  <a:xfrm>
                    <a:off x="9543691" y="4159370"/>
                    <a:ext cx="1403229" cy="957532"/>
                  </a:xfrm>
                  <a:prstGeom prst="straightConnector1">
                    <a:avLst/>
                  </a:prstGeom>
                  <a:noFill/>
                  <a:ln w="12700" cap="flat" cmpd="sng">
                    <a:solidFill>
                      <a:srgbClr val="FF0000"/>
                    </a:solidFill>
                    <a:prstDash val="dash"/>
                    <a:miter lim="800000"/>
                    <a:headEnd type="none" w="sm" len="sm"/>
                    <a:tailEnd type="none" w="sm" len="sm"/>
                  </a:ln>
                </p:spPr>
              </p:cxnSp>
              <p:cxnSp>
                <p:nvCxnSpPr>
                  <p:cNvPr id="860" name="Google Shape;860;p24"/>
                  <p:cNvCxnSpPr/>
                  <p:nvPr/>
                </p:nvCxnSpPr>
                <p:spPr>
                  <a:xfrm rot="10800000" flipH="1">
                    <a:off x="6875254" y="4173745"/>
                    <a:ext cx="2668438" cy="5751"/>
                  </a:xfrm>
                  <a:prstGeom prst="straightConnector1">
                    <a:avLst/>
                  </a:prstGeom>
                  <a:noFill/>
                  <a:ln w="12700" cap="flat" cmpd="sng">
                    <a:solidFill>
                      <a:srgbClr val="FF0000"/>
                    </a:solidFill>
                    <a:prstDash val="dash"/>
                    <a:miter lim="800000"/>
                    <a:headEnd type="none" w="sm" len="sm"/>
                    <a:tailEnd type="none" w="sm" len="sm"/>
                  </a:ln>
                </p:spPr>
              </p:cxnSp>
              <p:cxnSp>
                <p:nvCxnSpPr>
                  <p:cNvPr id="861" name="Google Shape;861;p24"/>
                  <p:cNvCxnSpPr/>
                  <p:nvPr/>
                </p:nvCxnSpPr>
                <p:spPr>
                  <a:xfrm rot="10800000" flipH="1">
                    <a:off x="6832121" y="1398916"/>
                    <a:ext cx="2711570" cy="34505"/>
                  </a:xfrm>
                  <a:prstGeom prst="straightConnector1">
                    <a:avLst/>
                  </a:prstGeom>
                  <a:noFill/>
                  <a:ln w="12700" cap="flat" cmpd="sng">
                    <a:solidFill>
                      <a:srgbClr val="FF0000"/>
                    </a:solidFill>
                    <a:prstDash val="solid"/>
                    <a:miter lim="800000"/>
                    <a:headEnd type="none" w="sm" len="sm"/>
                    <a:tailEnd type="none" w="sm" len="sm"/>
                  </a:ln>
                </p:spPr>
              </p:cxnSp>
              <p:cxnSp>
                <p:nvCxnSpPr>
                  <p:cNvPr id="862" name="Google Shape;862;p24"/>
                  <p:cNvCxnSpPr/>
                  <p:nvPr/>
                </p:nvCxnSpPr>
                <p:spPr>
                  <a:xfrm flipH="1">
                    <a:off x="6797617" y="1419044"/>
                    <a:ext cx="20128" cy="2769080"/>
                  </a:xfrm>
                  <a:prstGeom prst="straightConnector1">
                    <a:avLst/>
                  </a:prstGeom>
                  <a:noFill/>
                  <a:ln w="12700" cap="flat" cmpd="sng">
                    <a:solidFill>
                      <a:srgbClr val="FF0000"/>
                    </a:solidFill>
                    <a:prstDash val="solid"/>
                    <a:miter lim="800000"/>
                    <a:headEnd type="none" w="sm" len="sm"/>
                    <a:tailEnd type="none" w="sm" len="sm"/>
                  </a:ln>
                </p:spPr>
              </p:cxnSp>
              <p:cxnSp>
                <p:nvCxnSpPr>
                  <p:cNvPr id="863" name="Google Shape;863;p24"/>
                  <p:cNvCxnSpPr/>
                  <p:nvPr/>
                </p:nvCxnSpPr>
                <p:spPr>
                  <a:xfrm>
                    <a:off x="9535064" y="1347156"/>
                    <a:ext cx="8628" cy="2840965"/>
                  </a:xfrm>
                  <a:prstGeom prst="straightConnector1">
                    <a:avLst/>
                  </a:prstGeom>
                  <a:noFill/>
                  <a:ln w="12700" cap="flat" cmpd="sng">
                    <a:solidFill>
                      <a:srgbClr val="FF0000"/>
                    </a:solidFill>
                    <a:prstDash val="dash"/>
                    <a:miter lim="800000"/>
                    <a:headEnd type="none" w="sm" len="sm"/>
                    <a:tailEnd type="none" w="sm" len="sm"/>
                  </a:ln>
                </p:spPr>
              </p:cxnSp>
            </p:grpSp>
            <p:grpSp>
              <p:nvGrpSpPr>
                <p:cNvPr id="864" name="Google Shape;864;p24"/>
                <p:cNvGrpSpPr/>
                <p:nvPr/>
              </p:nvGrpSpPr>
              <p:grpSpPr>
                <a:xfrm>
                  <a:off x="5833681" y="701668"/>
                  <a:ext cx="6456084" cy="4698172"/>
                  <a:chOff x="5833681" y="701668"/>
                  <a:chExt cx="6456084" cy="4698172"/>
                </a:xfrm>
              </p:grpSpPr>
              <p:sp>
                <p:nvSpPr>
                  <p:cNvPr id="865" name="Google Shape;865;p24"/>
                  <p:cNvSpPr txBox="1"/>
                  <p:nvPr/>
                </p:nvSpPr>
                <p:spPr>
                  <a:xfrm>
                    <a:off x="7592294" y="2143133"/>
                    <a:ext cx="555990" cy="47117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45700" rIns="91425" bIns="45700" anchor="t" anchorCtr="0">
                    <a:sp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US"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rPr>
                      <a:t>III</a:t>
                    </a:r>
                    <a:endParaRPr sz="100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866" name="Google Shape;866;p24"/>
                  <p:cNvSpPr txBox="1"/>
                  <p:nvPr/>
                </p:nvSpPr>
                <p:spPr>
                  <a:xfrm>
                    <a:off x="10934034" y="2182592"/>
                    <a:ext cx="801760" cy="47117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45700" rIns="91425" bIns="45700" anchor="t" anchorCtr="0">
                    <a:sp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US"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rPr>
                      <a:t>IIS</a:t>
                    </a:r>
                    <a:endParaRPr/>
                  </a:p>
                </p:txBody>
              </p:sp>
              <p:sp>
                <p:nvSpPr>
                  <p:cNvPr id="867" name="Google Shape;867;p24"/>
                  <p:cNvSpPr txBox="1"/>
                  <p:nvPr/>
                </p:nvSpPr>
                <p:spPr>
                  <a:xfrm>
                    <a:off x="9372946" y="701668"/>
                    <a:ext cx="932835" cy="47117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45700" rIns="91425" bIns="45700" anchor="t" anchorCtr="0">
                    <a:sp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US"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rPr>
                      <a:t>ISS</a:t>
                    </a:r>
                    <a:endParaRPr/>
                  </a:p>
                </p:txBody>
              </p:sp>
              <p:sp>
                <p:nvSpPr>
                  <p:cNvPr id="868" name="Google Shape;868;p24"/>
                  <p:cNvSpPr txBox="1"/>
                  <p:nvPr/>
                </p:nvSpPr>
                <p:spPr>
                  <a:xfrm>
                    <a:off x="9561076" y="3734247"/>
                    <a:ext cx="1175078" cy="47117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45700" rIns="91425" bIns="45700" anchor="t" anchorCtr="0">
                    <a:sp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US"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rPr>
                      <a:t>SSS</a:t>
                    </a:r>
                    <a:endParaRPr/>
                  </a:p>
                </p:txBody>
              </p:sp>
              <p:sp>
                <p:nvSpPr>
                  <p:cNvPr id="869" name="Google Shape;869;p24"/>
                  <p:cNvSpPr txBox="1"/>
                  <p:nvPr/>
                </p:nvSpPr>
                <p:spPr>
                  <a:xfrm>
                    <a:off x="10946032" y="4928667"/>
                    <a:ext cx="1343733" cy="47117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45700" rIns="91425" bIns="45700" anchor="t" anchorCtr="0">
                    <a:sp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US"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rPr>
                      <a:t>SIS</a:t>
                    </a:r>
                    <a:endParaRPr/>
                  </a:p>
                </p:txBody>
              </p:sp>
              <p:sp>
                <p:nvSpPr>
                  <p:cNvPr id="870" name="Google Shape;870;p24"/>
                  <p:cNvSpPr txBox="1"/>
                  <p:nvPr/>
                </p:nvSpPr>
                <p:spPr>
                  <a:xfrm>
                    <a:off x="5833681" y="3907265"/>
                    <a:ext cx="934620" cy="47117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45700" rIns="91425" bIns="45700" anchor="t" anchorCtr="0">
                    <a:sp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US"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rPr>
                      <a:t>SSI</a:t>
                    </a:r>
                    <a:endParaRPr/>
                  </a:p>
                </p:txBody>
              </p:sp>
              <p:sp>
                <p:nvSpPr>
                  <p:cNvPr id="871" name="Google Shape;871;p24"/>
                  <p:cNvSpPr txBox="1"/>
                  <p:nvPr/>
                </p:nvSpPr>
                <p:spPr>
                  <a:xfrm>
                    <a:off x="6307299" y="1163329"/>
                    <a:ext cx="934620" cy="47117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45700" rIns="91425" bIns="45700" anchor="t" anchorCtr="0">
                    <a:sp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US"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rPr>
                      <a:t>ISI</a:t>
                    </a:r>
                    <a:endParaRPr/>
                  </a:p>
                </p:txBody>
              </p:sp>
              <p:sp>
                <p:nvSpPr>
                  <p:cNvPr id="872" name="Google Shape;872;p24"/>
                  <p:cNvSpPr txBox="1"/>
                  <p:nvPr/>
                </p:nvSpPr>
                <p:spPr>
                  <a:xfrm>
                    <a:off x="8131744" y="4575255"/>
                    <a:ext cx="838297" cy="471173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spcFirstLastPara="1" wrap="square" lIns="91425" tIns="45700" rIns="91425" bIns="45700" anchor="t" anchorCtr="0">
                    <a:spAutoFit/>
                  </a:bodyPr>
                  <a:lstStyle/>
                  <a:p>
                    <a:pPr marL="0" marR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US"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rPr>
                      <a:t>SII</a:t>
                    </a:r>
                    <a:endParaRPr/>
                  </a:p>
                </p:txBody>
              </p:sp>
            </p:grpSp>
          </p:grpSp>
          <p:sp>
            <p:nvSpPr>
              <p:cNvPr id="873" name="Google Shape;873;p24"/>
              <p:cNvSpPr txBox="1"/>
              <p:nvPr/>
            </p:nvSpPr>
            <p:spPr>
              <a:xfrm>
                <a:off x="3303562" y="1582073"/>
                <a:ext cx="530698" cy="39804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IMI</a:t>
                </a:r>
                <a:endParaRPr/>
              </a:p>
            </p:txBody>
          </p:sp>
          <p:sp>
            <p:nvSpPr>
              <p:cNvPr id="874" name="Google Shape;874;p24"/>
              <p:cNvSpPr txBox="1"/>
              <p:nvPr/>
            </p:nvSpPr>
            <p:spPr>
              <a:xfrm>
                <a:off x="7662536" y="2328653"/>
                <a:ext cx="513697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IIM</a:t>
                </a:r>
                <a:endParaRPr/>
              </a:p>
            </p:txBody>
          </p:sp>
          <p:sp>
            <p:nvSpPr>
              <p:cNvPr id="875" name="Google Shape;875;p24"/>
              <p:cNvSpPr txBox="1"/>
              <p:nvPr/>
            </p:nvSpPr>
            <p:spPr>
              <a:xfrm>
                <a:off x="5924120" y="6404762"/>
                <a:ext cx="596617" cy="39804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spcFirstLastPara="1" wrap="square" lIns="91425" tIns="45700" rIns="91425" bIns="45700" anchor="t" anchorCtr="0">
                <a:sp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MII</a:t>
                </a:r>
                <a:endParaRPr/>
              </a:p>
            </p:txBody>
          </p:sp>
          <p:cxnSp>
            <p:nvCxnSpPr>
              <p:cNvPr id="876" name="Google Shape;876;p24"/>
              <p:cNvCxnSpPr>
                <a:stCxn id="873" idx="3"/>
                <a:endCxn id="874" idx="0"/>
              </p:cNvCxnSpPr>
              <p:nvPr/>
            </p:nvCxnSpPr>
            <p:spPr>
              <a:xfrm>
                <a:off x="3834260" y="1781097"/>
                <a:ext cx="4085100" cy="547500"/>
              </a:xfrm>
              <a:prstGeom prst="curvedConnector2">
                <a:avLst/>
              </a:prstGeom>
              <a:noFill/>
              <a:ln w="12700" cap="flat" cmpd="sng">
                <a:solidFill>
                  <a:srgbClr val="00206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877" name="Google Shape;877;p24"/>
              <p:cNvCxnSpPr>
                <a:stCxn id="874" idx="2"/>
                <a:endCxn id="875" idx="3"/>
              </p:cNvCxnSpPr>
              <p:nvPr/>
            </p:nvCxnSpPr>
            <p:spPr>
              <a:xfrm rot="5400000">
                <a:off x="5205585" y="3890074"/>
                <a:ext cx="4029000" cy="1398600"/>
              </a:xfrm>
              <a:prstGeom prst="curvedConnector2">
                <a:avLst/>
              </a:prstGeom>
              <a:noFill/>
              <a:ln w="12700" cap="flat" cmpd="sng">
                <a:solidFill>
                  <a:srgbClr val="00206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878" name="Google Shape;878;p24"/>
              <p:cNvCxnSpPr>
                <a:stCxn id="875" idx="1"/>
                <a:endCxn id="873" idx="1"/>
              </p:cNvCxnSpPr>
              <p:nvPr/>
            </p:nvCxnSpPr>
            <p:spPr>
              <a:xfrm rot="10800000">
                <a:off x="3303620" y="1780987"/>
                <a:ext cx="2620500" cy="4822800"/>
              </a:xfrm>
              <a:prstGeom prst="curvedConnector3">
                <a:avLst>
                  <a:gd name="adj1" fmla="val 161705"/>
                </a:avLst>
              </a:prstGeom>
              <a:noFill/>
              <a:ln w="12700" cap="flat" cmpd="sng">
                <a:solidFill>
                  <a:srgbClr val="00206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879" name="Google Shape;879;p24"/>
              <p:cNvCxnSpPr>
                <a:endCxn id="873" idx="2"/>
              </p:cNvCxnSpPr>
              <p:nvPr/>
            </p:nvCxnSpPr>
            <p:spPr>
              <a:xfrm rot="10800000">
                <a:off x="3568911" y="1980122"/>
                <a:ext cx="1440900" cy="1521900"/>
              </a:xfrm>
              <a:prstGeom prst="straightConnector1">
                <a:avLst/>
              </a:prstGeom>
              <a:noFill/>
              <a:ln w="12700" cap="flat" cmpd="sng">
                <a:solidFill>
                  <a:srgbClr val="00206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880" name="Google Shape;880;p24"/>
              <p:cNvCxnSpPr>
                <a:endCxn id="875" idx="0"/>
              </p:cNvCxnSpPr>
              <p:nvPr/>
            </p:nvCxnSpPr>
            <p:spPr>
              <a:xfrm>
                <a:off x="5009829" y="3501962"/>
                <a:ext cx="1212600" cy="2902800"/>
              </a:xfrm>
              <a:prstGeom prst="straightConnector1">
                <a:avLst/>
              </a:prstGeom>
              <a:noFill/>
              <a:ln w="12700" cap="flat" cmpd="sng">
                <a:solidFill>
                  <a:srgbClr val="00206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881" name="Google Shape;881;p24"/>
              <p:cNvCxnSpPr>
                <a:endCxn id="874" idx="1"/>
              </p:cNvCxnSpPr>
              <p:nvPr/>
            </p:nvCxnSpPr>
            <p:spPr>
              <a:xfrm rot="10800000" flipH="1">
                <a:off x="5009936" y="2451764"/>
                <a:ext cx="2652600" cy="1050300"/>
              </a:xfrm>
              <a:prstGeom prst="straightConnector1">
                <a:avLst/>
              </a:prstGeom>
              <a:noFill/>
              <a:ln w="12700" cap="flat" cmpd="sng">
                <a:solidFill>
                  <a:srgbClr val="00206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882" name="Google Shape;882;p24"/>
              <p:cNvCxnSpPr>
                <a:endCxn id="873" idx="2"/>
              </p:cNvCxnSpPr>
              <p:nvPr/>
            </p:nvCxnSpPr>
            <p:spPr>
              <a:xfrm rot="10800000">
                <a:off x="3568911" y="1980122"/>
                <a:ext cx="2160000" cy="1027800"/>
              </a:xfrm>
              <a:prstGeom prst="straightConnector1">
                <a:avLst/>
              </a:prstGeom>
              <a:noFill/>
              <a:ln w="12700" cap="flat" cmpd="sng">
                <a:solidFill>
                  <a:srgbClr val="00206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883" name="Google Shape;883;p24"/>
              <p:cNvCxnSpPr>
                <a:stCxn id="874" idx="1"/>
              </p:cNvCxnSpPr>
              <p:nvPr/>
            </p:nvCxnSpPr>
            <p:spPr>
              <a:xfrm flipH="1">
                <a:off x="5723336" y="2451764"/>
                <a:ext cx="1939200" cy="560400"/>
              </a:xfrm>
              <a:prstGeom prst="straightConnector1">
                <a:avLst/>
              </a:prstGeom>
              <a:noFill/>
              <a:ln w="12700" cap="flat" cmpd="sng">
                <a:solidFill>
                  <a:srgbClr val="00206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884" name="Google Shape;884;p24"/>
              <p:cNvCxnSpPr>
                <a:stCxn id="874" idx="1"/>
                <a:endCxn id="869" idx="1"/>
              </p:cNvCxnSpPr>
              <p:nvPr/>
            </p:nvCxnSpPr>
            <p:spPr>
              <a:xfrm flipH="1">
                <a:off x="6459236" y="2451763"/>
                <a:ext cx="1203300" cy="2517600"/>
              </a:xfrm>
              <a:prstGeom prst="straightConnector1">
                <a:avLst/>
              </a:prstGeom>
              <a:noFill/>
              <a:ln w="12700" cap="flat" cmpd="sng">
                <a:solidFill>
                  <a:srgbClr val="00206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885" name="Google Shape;885;p24"/>
              <p:cNvCxnSpPr>
                <a:stCxn id="875" idx="0"/>
                <a:endCxn id="869" idx="1"/>
              </p:cNvCxnSpPr>
              <p:nvPr/>
            </p:nvCxnSpPr>
            <p:spPr>
              <a:xfrm rot="10800000" flipH="1">
                <a:off x="6222429" y="4969262"/>
                <a:ext cx="237000" cy="1435500"/>
              </a:xfrm>
              <a:prstGeom prst="straightConnector1">
                <a:avLst/>
              </a:prstGeom>
              <a:noFill/>
              <a:ln w="12700" cap="flat" cmpd="sng">
                <a:solidFill>
                  <a:srgbClr val="FF000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886" name="Google Shape;886;p24"/>
              <p:cNvCxnSpPr>
                <a:stCxn id="875" idx="0"/>
                <a:endCxn id="870" idx="3"/>
              </p:cNvCxnSpPr>
              <p:nvPr/>
            </p:nvCxnSpPr>
            <p:spPr>
              <a:xfrm rot="10800000">
                <a:off x="4260429" y="4435562"/>
                <a:ext cx="1962000" cy="1969200"/>
              </a:xfrm>
              <a:prstGeom prst="straightConnector1">
                <a:avLst/>
              </a:prstGeom>
              <a:noFill/>
              <a:ln w="12700" cap="flat" cmpd="sng">
                <a:solidFill>
                  <a:srgbClr val="FF000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887" name="Google Shape;887;p24"/>
              <p:cNvCxnSpPr>
                <a:stCxn id="873" idx="2"/>
                <a:endCxn id="870" idx="3"/>
              </p:cNvCxnSpPr>
              <p:nvPr/>
            </p:nvCxnSpPr>
            <p:spPr>
              <a:xfrm>
                <a:off x="3568911" y="1980122"/>
                <a:ext cx="691500" cy="2455200"/>
              </a:xfrm>
              <a:prstGeom prst="straightConnector1">
                <a:avLst/>
              </a:prstGeom>
              <a:noFill/>
              <a:ln w="12700" cap="flat" cmpd="sng">
                <a:solidFill>
                  <a:srgbClr val="002060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</p:grpSp>
        <p:sp>
          <p:nvSpPr>
            <p:cNvPr id="888" name="Google Shape;888;p24"/>
            <p:cNvSpPr txBox="1"/>
            <p:nvPr/>
          </p:nvSpPr>
          <p:spPr>
            <a:xfrm>
              <a:off x="4575249" y="2385523"/>
              <a:ext cx="491918" cy="2462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IEI</a:t>
              </a:r>
              <a:endParaRPr/>
            </a:p>
          </p:txBody>
        </p:sp>
        <p:sp>
          <p:nvSpPr>
            <p:cNvPr id="889" name="Google Shape;889;p24"/>
            <p:cNvSpPr txBox="1"/>
            <p:nvPr/>
          </p:nvSpPr>
          <p:spPr>
            <a:xfrm>
              <a:off x="8896123" y="3389218"/>
              <a:ext cx="491918" cy="2462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IIE</a:t>
              </a:r>
              <a:endParaRPr/>
            </a:p>
          </p:txBody>
        </p:sp>
        <p:sp>
          <p:nvSpPr>
            <p:cNvPr id="890" name="Google Shape;890;p24"/>
            <p:cNvSpPr txBox="1"/>
            <p:nvPr/>
          </p:nvSpPr>
          <p:spPr>
            <a:xfrm>
              <a:off x="6406049" y="6048940"/>
              <a:ext cx="491918" cy="246221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EII</a:t>
              </a:r>
              <a:endParaRPr/>
            </a:p>
          </p:txBody>
        </p:sp>
        <p:cxnSp>
          <p:nvCxnSpPr>
            <p:cNvPr id="891" name="Google Shape;891;p24"/>
            <p:cNvCxnSpPr>
              <a:stCxn id="888" idx="2"/>
            </p:cNvCxnSpPr>
            <p:nvPr/>
          </p:nvCxnSpPr>
          <p:spPr>
            <a:xfrm>
              <a:off x="4821208" y="2631744"/>
              <a:ext cx="2175000" cy="241800"/>
            </a:xfrm>
            <a:prstGeom prst="straightConnector1">
              <a:avLst/>
            </a:prstGeom>
            <a:noFill/>
            <a:ln w="19050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892" name="Google Shape;892;p24"/>
            <p:cNvCxnSpPr>
              <a:stCxn id="888" idx="2"/>
              <a:endCxn id="870" idx="3"/>
            </p:cNvCxnSpPr>
            <p:nvPr/>
          </p:nvCxnSpPr>
          <p:spPr>
            <a:xfrm>
              <a:off x="4821208" y="2631744"/>
              <a:ext cx="773400" cy="1771800"/>
            </a:xfrm>
            <a:prstGeom prst="straightConnector1">
              <a:avLst/>
            </a:prstGeom>
            <a:noFill/>
            <a:ln w="19050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893" name="Google Shape;893;p24"/>
            <p:cNvCxnSpPr>
              <a:stCxn id="889" idx="1"/>
            </p:cNvCxnSpPr>
            <p:nvPr/>
          </p:nvCxnSpPr>
          <p:spPr>
            <a:xfrm rot="10800000">
              <a:off x="6947623" y="2884729"/>
              <a:ext cx="1948500" cy="627600"/>
            </a:xfrm>
            <a:prstGeom prst="straightConnector1">
              <a:avLst/>
            </a:prstGeom>
            <a:noFill/>
            <a:ln w="19050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894" name="Google Shape;894;p24"/>
            <p:cNvCxnSpPr>
              <a:stCxn id="889" idx="1"/>
              <a:endCxn id="869" idx="1"/>
            </p:cNvCxnSpPr>
            <p:nvPr/>
          </p:nvCxnSpPr>
          <p:spPr>
            <a:xfrm flipH="1">
              <a:off x="7793623" y="3512329"/>
              <a:ext cx="1102500" cy="1425000"/>
            </a:xfrm>
            <a:prstGeom prst="straightConnector1">
              <a:avLst/>
            </a:prstGeom>
            <a:noFill/>
            <a:ln w="19050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895" name="Google Shape;895;p24"/>
            <p:cNvCxnSpPr>
              <a:stCxn id="890" idx="0"/>
              <a:endCxn id="870" idx="3"/>
            </p:cNvCxnSpPr>
            <p:nvPr/>
          </p:nvCxnSpPr>
          <p:spPr>
            <a:xfrm rot="10800000">
              <a:off x="5594808" y="4403440"/>
              <a:ext cx="1057200" cy="1645500"/>
            </a:xfrm>
            <a:prstGeom prst="straightConnector1">
              <a:avLst/>
            </a:prstGeom>
            <a:noFill/>
            <a:ln w="19050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896" name="Google Shape;896;p24"/>
            <p:cNvCxnSpPr>
              <a:stCxn id="890" idx="0"/>
              <a:endCxn id="869" idx="1"/>
            </p:cNvCxnSpPr>
            <p:nvPr/>
          </p:nvCxnSpPr>
          <p:spPr>
            <a:xfrm rot="10800000" flipH="1">
              <a:off x="6652008" y="4937140"/>
              <a:ext cx="1141500" cy="1111800"/>
            </a:xfrm>
            <a:prstGeom prst="straightConnector1">
              <a:avLst/>
            </a:prstGeom>
            <a:noFill/>
            <a:ln w="19050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pic>
        <p:nvPicPr>
          <p:cNvPr id="897" name="Google Shape;897;p24"/>
          <p:cNvPicPr preferRelativeResize="0"/>
          <p:nvPr/>
        </p:nvPicPr>
        <p:blipFill rotWithShape="1">
          <a:blip r:embed="rId3">
            <a:alphaModFix/>
          </a:blip>
          <a:srcRect l="-203125" t="-203125" r="-203125" b="-203125"/>
          <a:stretch/>
        </p:blipFill>
        <p:spPr>
          <a:xfrm>
            <a:off x="10052304" y="4718304"/>
            <a:ext cx="2057400" cy="2057400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79059">
        <p14:flythrough dir="ou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2" name="Google Shape;902;p25"/>
          <p:cNvSpPr txBox="1">
            <a:spLocks noGrp="1"/>
          </p:cNvSpPr>
          <p:nvPr>
            <p:ph type="title"/>
          </p:nvPr>
        </p:nvSpPr>
        <p:spPr>
          <a:xfrm>
            <a:off x="4313" y="5691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</a:pPr>
            <a:r>
              <a:rPr lang="en-US" sz="7200"/>
              <a:t>Outline</a:t>
            </a:r>
            <a:endParaRPr sz="7200"/>
          </a:p>
        </p:txBody>
      </p:sp>
      <p:sp>
        <p:nvSpPr>
          <p:cNvPr id="903" name="Google Shape;903;p25"/>
          <p:cNvSpPr txBox="1">
            <a:spLocks noGrp="1"/>
          </p:cNvSpPr>
          <p:nvPr>
            <p:ph type="body" idx="1"/>
          </p:nvPr>
        </p:nvSpPr>
        <p:spPr>
          <a:xfrm>
            <a:off x="46646" y="1429715"/>
            <a:ext cx="10515600" cy="1828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en-US"/>
              <a:t> Introduction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en-US"/>
              <a:t> Related Work</a:t>
            </a:r>
            <a:endParaRPr/>
          </a:p>
          <a:p>
            <a:pPr marL="22860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en-US"/>
              <a:t> </a:t>
            </a:r>
            <a:r>
              <a:rPr lang="en-US" sz="2800"/>
              <a:t>Verifying Cache Coherence Protocols in Single Level Cache Hierarchy</a:t>
            </a:r>
            <a:endParaRPr/>
          </a:p>
        </p:txBody>
      </p:sp>
      <p:sp>
        <p:nvSpPr>
          <p:cNvPr id="904" name="Google Shape;904;p25"/>
          <p:cNvSpPr txBox="1"/>
          <p:nvPr/>
        </p:nvSpPr>
        <p:spPr>
          <a:xfrm>
            <a:off x="229532" y="2886632"/>
            <a:ext cx="12151500" cy="9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-177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Verifying Cache Coherence Protocols in Multi Level Hierarchy</a:t>
            </a:r>
            <a:endParaRPr/>
          </a:p>
          <a:p>
            <a:pPr marL="0" marR="0" lvl="0" indent="-177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Conclusions &amp; Future Work</a:t>
            </a:r>
            <a:endParaRPr/>
          </a:p>
        </p:txBody>
      </p:sp>
      <p:pic>
        <p:nvPicPr>
          <p:cNvPr id="905" name="Google Shape;905;p25"/>
          <p:cNvPicPr preferRelativeResize="0"/>
          <p:nvPr/>
        </p:nvPicPr>
        <p:blipFill rotWithShape="1">
          <a:blip r:embed="rId3">
            <a:alphaModFix/>
          </a:blip>
          <a:srcRect l="-203125" t="-203125" r="-203125" b="-203125"/>
          <a:stretch/>
        </p:blipFill>
        <p:spPr>
          <a:xfrm>
            <a:off x="10052304" y="4718304"/>
            <a:ext cx="2057400" cy="2057400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4923">
        <p14:flythrough dir="ou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" name="Google Shape;910;p26"/>
          <p:cNvSpPr/>
          <p:nvPr/>
        </p:nvSpPr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1" name="Google Shape;911;p26"/>
          <p:cNvSpPr txBox="1"/>
          <p:nvPr/>
        </p:nvSpPr>
        <p:spPr>
          <a:xfrm>
            <a:off x="-12958" y="440061"/>
            <a:ext cx="1158240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2" name="Google Shape;912;p26"/>
          <p:cNvSpPr txBox="1">
            <a:spLocks noGrp="1"/>
          </p:cNvSpPr>
          <p:nvPr>
            <p:ph type="title"/>
          </p:nvPr>
        </p:nvSpPr>
        <p:spPr>
          <a:xfrm>
            <a:off x="4312" y="404835"/>
            <a:ext cx="9356522" cy="5273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Multi-level caching: </a:t>
            </a:r>
            <a:r>
              <a:rPr lang="en-US" sz="3100">
                <a:latin typeface="Calibri"/>
                <a:ea typeface="Calibri"/>
                <a:cs typeface="Calibri"/>
                <a:sym typeface="Calibri"/>
              </a:rPr>
              <a:t>How does the directed test work?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endParaRPr/>
          </a:p>
        </p:txBody>
      </p:sp>
      <p:sp>
        <p:nvSpPr>
          <p:cNvPr id="913" name="Google Shape;913;p26"/>
          <p:cNvSpPr txBox="1"/>
          <p:nvPr/>
        </p:nvSpPr>
        <p:spPr>
          <a:xfrm>
            <a:off x="-1" y="978772"/>
            <a:ext cx="6384416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Need to consider the states of L1, L2... </a:t>
            </a:r>
            <a:endParaRPr/>
          </a:p>
        </p:txBody>
      </p:sp>
      <p:grpSp>
        <p:nvGrpSpPr>
          <p:cNvPr id="914" name="Google Shape;914;p26"/>
          <p:cNvGrpSpPr/>
          <p:nvPr/>
        </p:nvGrpSpPr>
        <p:grpSpPr>
          <a:xfrm>
            <a:off x="1880466" y="1777356"/>
            <a:ext cx="3661604" cy="3918552"/>
            <a:chOff x="1880466" y="1777356"/>
            <a:chExt cx="2709538" cy="3271119"/>
          </a:xfrm>
        </p:grpSpPr>
        <p:cxnSp>
          <p:nvCxnSpPr>
            <p:cNvPr id="915" name="Google Shape;915;p26"/>
            <p:cNvCxnSpPr/>
            <p:nvPr/>
          </p:nvCxnSpPr>
          <p:spPr>
            <a:xfrm>
              <a:off x="3919573" y="3398202"/>
              <a:ext cx="0" cy="333011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triangle" w="med" len="med"/>
              <a:tailEnd type="triangle" w="med" len="med"/>
            </a:ln>
          </p:spPr>
        </p:cxnSp>
        <p:grpSp>
          <p:nvGrpSpPr>
            <p:cNvPr id="916" name="Google Shape;916;p26"/>
            <p:cNvGrpSpPr/>
            <p:nvPr/>
          </p:nvGrpSpPr>
          <p:grpSpPr>
            <a:xfrm>
              <a:off x="1880466" y="1777356"/>
              <a:ext cx="2709538" cy="3271119"/>
              <a:chOff x="6420175" y="306264"/>
              <a:chExt cx="2688833" cy="3271119"/>
            </a:xfrm>
          </p:grpSpPr>
          <p:grpSp>
            <p:nvGrpSpPr>
              <p:cNvPr id="917" name="Google Shape;917;p26"/>
              <p:cNvGrpSpPr/>
              <p:nvPr/>
            </p:nvGrpSpPr>
            <p:grpSpPr>
              <a:xfrm>
                <a:off x="6420175" y="306264"/>
                <a:ext cx="2688833" cy="3271119"/>
                <a:chOff x="4961341" y="2009210"/>
                <a:chExt cx="2688833" cy="3271119"/>
              </a:xfrm>
            </p:grpSpPr>
            <p:grpSp>
              <p:nvGrpSpPr>
                <p:cNvPr id="918" name="Google Shape;918;p26"/>
                <p:cNvGrpSpPr/>
                <p:nvPr/>
              </p:nvGrpSpPr>
              <p:grpSpPr>
                <a:xfrm>
                  <a:off x="4961341" y="2009210"/>
                  <a:ext cx="2688833" cy="3271119"/>
                  <a:chOff x="1338053" y="2137396"/>
                  <a:chExt cx="5103961" cy="3887809"/>
                </a:xfrm>
              </p:grpSpPr>
              <p:sp>
                <p:nvSpPr>
                  <p:cNvPr id="919" name="Google Shape;919;p26"/>
                  <p:cNvSpPr/>
                  <p:nvPr/>
                </p:nvSpPr>
                <p:spPr>
                  <a:xfrm>
                    <a:off x="2087568" y="2148326"/>
                    <a:ext cx="1279585" cy="733245"/>
                  </a:xfrm>
                  <a:prstGeom prst="ellipse">
                    <a:avLst/>
                  </a:prstGeom>
                  <a:solidFill>
                    <a:schemeClr val="lt1"/>
                  </a:solidFill>
                  <a:ln w="12700" cap="flat" cmpd="sng">
                    <a:solidFill>
                      <a:schemeClr val="dk1"/>
                    </a:solidFill>
                    <a:prstDash val="solid"/>
                    <a:miter lim="800000"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US"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rPr>
                      <a:t>Core 1</a:t>
                    </a:r>
                    <a:endParaRPr sz="180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920" name="Google Shape;920;p26"/>
                  <p:cNvSpPr/>
                  <p:nvPr/>
                </p:nvSpPr>
                <p:spPr>
                  <a:xfrm>
                    <a:off x="4540226" y="2137396"/>
                    <a:ext cx="1279587" cy="733245"/>
                  </a:xfrm>
                  <a:prstGeom prst="ellipse">
                    <a:avLst/>
                  </a:prstGeom>
                  <a:solidFill>
                    <a:schemeClr val="lt1"/>
                  </a:solidFill>
                  <a:ln w="12700" cap="flat" cmpd="sng">
                    <a:solidFill>
                      <a:schemeClr val="dk1"/>
                    </a:solidFill>
                    <a:prstDash val="solid"/>
                    <a:miter lim="800000"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US"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rPr>
                      <a:t>Core 2</a:t>
                    </a:r>
                    <a:endParaRPr sz="100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921" name="Google Shape;921;p26"/>
                  <p:cNvSpPr/>
                  <p:nvPr/>
                </p:nvSpPr>
                <p:spPr>
                  <a:xfrm>
                    <a:off x="2140166" y="3224004"/>
                    <a:ext cx="1279585" cy="271771"/>
                  </a:xfrm>
                  <a:prstGeom prst="rect">
                    <a:avLst/>
                  </a:prstGeom>
                  <a:solidFill>
                    <a:schemeClr val="lt1"/>
                  </a:solidFill>
                  <a:ln w="12700" cap="flat" cmpd="sng">
                    <a:solidFill>
                      <a:schemeClr val="dk1"/>
                    </a:solidFill>
                    <a:prstDash val="solid"/>
                    <a:miter lim="800000"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US"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rPr>
                      <a:t>L1 Cache</a:t>
                    </a:r>
                    <a:endParaRPr/>
                  </a:p>
                </p:txBody>
              </p:sp>
              <p:cxnSp>
                <p:nvCxnSpPr>
                  <p:cNvPr id="922" name="Google Shape;922;p26"/>
                  <p:cNvCxnSpPr/>
                  <p:nvPr/>
                </p:nvCxnSpPr>
                <p:spPr>
                  <a:xfrm>
                    <a:off x="2717321" y="2889273"/>
                    <a:ext cx="8625" cy="339306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chemeClr val="dk1"/>
                    </a:solidFill>
                    <a:prstDash val="solid"/>
                    <a:miter lim="800000"/>
                    <a:headEnd type="triangle" w="med" len="med"/>
                    <a:tailEnd type="triangle" w="med" len="med"/>
                  </a:ln>
                </p:spPr>
              </p:cxnSp>
              <p:cxnSp>
                <p:nvCxnSpPr>
                  <p:cNvPr id="923" name="Google Shape;923;p26"/>
                  <p:cNvCxnSpPr/>
                  <p:nvPr/>
                </p:nvCxnSpPr>
                <p:spPr>
                  <a:xfrm rot="10800000" flipH="1">
                    <a:off x="2725946" y="4459605"/>
                    <a:ext cx="2467585" cy="9834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chemeClr val="dk1"/>
                    </a:solidFill>
                    <a:prstDash val="solid"/>
                    <a:miter lim="800000"/>
                    <a:headEnd type="none" w="sm" len="sm"/>
                    <a:tailEnd type="none" w="sm" len="sm"/>
                  </a:ln>
                </p:spPr>
              </p:cxnSp>
              <p:cxnSp>
                <p:nvCxnSpPr>
                  <p:cNvPr id="924" name="Google Shape;924;p26"/>
                  <p:cNvCxnSpPr/>
                  <p:nvPr/>
                </p:nvCxnSpPr>
                <p:spPr>
                  <a:xfrm>
                    <a:off x="3782727" y="4505639"/>
                    <a:ext cx="8625" cy="411193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chemeClr val="dk1"/>
                    </a:solidFill>
                    <a:prstDash val="solid"/>
                    <a:miter lim="800000"/>
                    <a:headEnd type="triangle" w="med" len="med"/>
                    <a:tailEnd type="triangle" w="med" len="med"/>
                  </a:ln>
                </p:spPr>
              </p:cxnSp>
              <p:sp>
                <p:nvSpPr>
                  <p:cNvPr id="925" name="Google Shape;925;p26"/>
                  <p:cNvSpPr/>
                  <p:nvPr/>
                </p:nvSpPr>
                <p:spPr>
                  <a:xfrm>
                    <a:off x="1338053" y="5720402"/>
                    <a:ext cx="5103961" cy="304803"/>
                  </a:xfrm>
                  <a:prstGeom prst="rect">
                    <a:avLst/>
                  </a:prstGeom>
                  <a:solidFill>
                    <a:schemeClr val="lt1"/>
                  </a:solidFill>
                  <a:ln w="12700" cap="flat" cmpd="sng">
                    <a:solidFill>
                      <a:schemeClr val="dk1"/>
                    </a:solidFill>
                    <a:prstDash val="solid"/>
                    <a:miter lim="800000"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US"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rPr>
                      <a:t>Main Memory</a:t>
                    </a:r>
                    <a:endParaRPr/>
                  </a:p>
                </p:txBody>
              </p:sp>
              <p:sp>
                <p:nvSpPr>
                  <p:cNvPr id="926" name="Google Shape;926;p26"/>
                  <p:cNvSpPr/>
                  <p:nvPr/>
                </p:nvSpPr>
                <p:spPr>
                  <a:xfrm>
                    <a:off x="2087568" y="4914665"/>
                    <a:ext cx="3604936" cy="359814"/>
                  </a:xfrm>
                  <a:prstGeom prst="rect">
                    <a:avLst/>
                  </a:prstGeom>
                  <a:solidFill>
                    <a:schemeClr val="lt1"/>
                  </a:solidFill>
                  <a:ln w="12700" cap="flat" cmpd="sng">
                    <a:solidFill>
                      <a:schemeClr val="dk1"/>
                    </a:solidFill>
                    <a:prstDash val="solid"/>
                    <a:miter lim="800000"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US"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rPr>
                      <a:t>LLC</a:t>
                    </a:r>
                    <a:endParaRPr sz="120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cxnSp>
                <p:nvCxnSpPr>
                  <p:cNvPr id="927" name="Google Shape;927;p26"/>
                  <p:cNvCxnSpPr>
                    <a:stCxn id="926" idx="2"/>
                    <a:endCxn id="925" idx="0"/>
                  </p:cNvCxnSpPr>
                  <p:nvPr/>
                </p:nvCxnSpPr>
                <p:spPr>
                  <a:xfrm>
                    <a:off x="3890036" y="5274479"/>
                    <a:ext cx="0" cy="44580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chemeClr val="dk1"/>
                    </a:solidFill>
                    <a:prstDash val="solid"/>
                    <a:miter lim="800000"/>
                    <a:headEnd type="triangle" w="med" len="med"/>
                    <a:tailEnd type="triangle" w="med" len="med"/>
                  </a:ln>
                </p:spPr>
              </p:cxnSp>
            </p:grpSp>
            <p:sp>
              <p:nvSpPr>
                <p:cNvPr id="928" name="Google Shape;928;p26"/>
                <p:cNvSpPr/>
                <p:nvPr/>
              </p:nvSpPr>
              <p:spPr>
                <a:xfrm>
                  <a:off x="5383904" y="3424224"/>
                  <a:ext cx="674102" cy="228662"/>
                </a:xfrm>
                <a:prstGeom prst="rect">
                  <a:avLst/>
                </a:prstGeom>
                <a:solidFill>
                  <a:schemeClr val="lt1"/>
                </a:solidFill>
                <a:ln w="12700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 sz="100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L2 Cache</a:t>
                  </a:r>
                  <a:endParaRPr/>
                </a:p>
              </p:txBody>
            </p:sp>
            <p:cxnSp>
              <p:nvCxnSpPr>
                <p:cNvPr id="929" name="Google Shape;929;p26"/>
                <p:cNvCxnSpPr/>
                <p:nvPr/>
              </p:nvCxnSpPr>
              <p:spPr>
                <a:xfrm>
                  <a:off x="5724205" y="3156015"/>
                  <a:ext cx="4544" cy="285485"/>
                </a:xfrm>
                <a:prstGeom prst="straightConnector1">
                  <a:avLst/>
                </a:prstGeom>
                <a:noFill/>
                <a:ln w="28575" cap="flat" cmpd="sng">
                  <a:solidFill>
                    <a:schemeClr val="dk1"/>
                  </a:solidFill>
                  <a:prstDash val="solid"/>
                  <a:miter lim="800000"/>
                  <a:headEnd type="triangle" w="med" len="med"/>
                  <a:tailEnd type="triangle" w="med" len="med"/>
                </a:ln>
              </p:spPr>
            </p:cxnSp>
            <p:cxnSp>
              <p:nvCxnSpPr>
                <p:cNvPr id="930" name="Google Shape;930;p26"/>
                <p:cNvCxnSpPr/>
                <p:nvPr/>
              </p:nvCxnSpPr>
              <p:spPr>
                <a:xfrm>
                  <a:off x="5722501" y="3649037"/>
                  <a:ext cx="0" cy="319925"/>
                </a:xfrm>
                <a:prstGeom prst="straightConnector1">
                  <a:avLst/>
                </a:prstGeom>
                <a:noFill/>
                <a:ln w="28575" cap="flat" cmpd="sng">
                  <a:solidFill>
                    <a:schemeClr val="dk1"/>
                  </a:solidFill>
                  <a:prstDash val="solid"/>
                  <a:miter lim="800000"/>
                  <a:headEnd type="triangle" w="med" len="med"/>
                  <a:tailEnd type="triangle" w="med" len="med"/>
                </a:ln>
              </p:spPr>
            </p:cxnSp>
          </p:grpSp>
          <p:sp>
            <p:nvSpPr>
              <p:cNvPr id="931" name="Google Shape;931;p26"/>
              <p:cNvSpPr/>
              <p:nvPr/>
            </p:nvSpPr>
            <p:spPr>
              <a:xfrm>
                <a:off x="8114240" y="1713004"/>
                <a:ext cx="674102" cy="228662"/>
              </a:xfrm>
              <a:prstGeom prst="rect">
                <a:avLst/>
              </a:prstGeom>
              <a:solidFill>
                <a:schemeClr val="lt1"/>
              </a:solidFill>
              <a:ln w="12700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L2 Cache</a:t>
                </a:r>
                <a:endParaRPr/>
              </a:p>
            </p:txBody>
          </p:sp>
          <p:cxnSp>
            <p:nvCxnSpPr>
              <p:cNvPr id="932" name="Google Shape;932;p26"/>
              <p:cNvCxnSpPr/>
              <p:nvPr/>
            </p:nvCxnSpPr>
            <p:spPr>
              <a:xfrm>
                <a:off x="8437279" y="1424340"/>
                <a:ext cx="4544" cy="285485"/>
              </a:xfrm>
              <a:prstGeom prst="straightConnector1">
                <a:avLst/>
              </a:prstGeom>
              <a:noFill/>
              <a:ln w="28575" cap="flat" cmpd="sng">
                <a:solidFill>
                  <a:schemeClr val="dk1"/>
                </a:solidFill>
                <a:prstDash val="solid"/>
                <a:miter lim="800000"/>
                <a:headEnd type="triangle" w="med" len="med"/>
                <a:tailEnd type="triangle" w="med" len="med"/>
              </a:ln>
            </p:spPr>
          </p:cxnSp>
          <p:sp>
            <p:nvSpPr>
              <p:cNvPr id="933" name="Google Shape;933;p26"/>
              <p:cNvSpPr/>
              <p:nvPr/>
            </p:nvSpPr>
            <p:spPr>
              <a:xfrm>
                <a:off x="8114240" y="1211210"/>
                <a:ext cx="674102" cy="228662"/>
              </a:xfrm>
              <a:prstGeom prst="rect">
                <a:avLst/>
              </a:prstGeom>
              <a:solidFill>
                <a:schemeClr val="lt1"/>
              </a:solidFill>
              <a:ln w="12700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L1 Cache</a:t>
                </a:r>
                <a:endParaRPr/>
              </a:p>
            </p:txBody>
          </p:sp>
          <p:cxnSp>
            <p:nvCxnSpPr>
              <p:cNvPr id="934" name="Google Shape;934;p26"/>
              <p:cNvCxnSpPr/>
              <p:nvPr/>
            </p:nvCxnSpPr>
            <p:spPr>
              <a:xfrm>
                <a:off x="8441903" y="918641"/>
                <a:ext cx="4544" cy="285485"/>
              </a:xfrm>
              <a:prstGeom prst="straightConnector1">
                <a:avLst/>
              </a:prstGeom>
              <a:noFill/>
              <a:ln w="28575" cap="flat" cmpd="sng">
                <a:solidFill>
                  <a:schemeClr val="dk1"/>
                </a:solidFill>
                <a:prstDash val="solid"/>
                <a:miter lim="800000"/>
                <a:headEnd type="triangle" w="med" len="med"/>
                <a:tailEnd type="triangle" w="med" len="med"/>
              </a:ln>
            </p:spPr>
          </p:cxnSp>
        </p:grpSp>
      </p:grpSp>
      <p:sp>
        <p:nvSpPr>
          <p:cNvPr id="935" name="Google Shape;935;p26"/>
          <p:cNvSpPr txBox="1"/>
          <p:nvPr/>
        </p:nvSpPr>
        <p:spPr>
          <a:xfrm>
            <a:off x="9405155" y="1921414"/>
            <a:ext cx="72836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II, IS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6" name="Google Shape;936;p26"/>
          <p:cNvSpPr txBox="1"/>
          <p:nvPr/>
        </p:nvSpPr>
        <p:spPr>
          <a:xfrm>
            <a:off x="6689003" y="2851522"/>
            <a:ext cx="79450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SI, SI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7" name="Google Shape;937;p26"/>
          <p:cNvSpPr txBox="1"/>
          <p:nvPr/>
        </p:nvSpPr>
        <p:spPr>
          <a:xfrm>
            <a:off x="6744617" y="1921414"/>
            <a:ext cx="66341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II, II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8" name="Google Shape;938;p26"/>
          <p:cNvSpPr txBox="1"/>
          <p:nvPr/>
        </p:nvSpPr>
        <p:spPr>
          <a:xfrm>
            <a:off x="8036752" y="1914023"/>
            <a:ext cx="75330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IS, IS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39" name="Google Shape;939;p26"/>
          <p:cNvSpPr txBox="1"/>
          <p:nvPr/>
        </p:nvSpPr>
        <p:spPr>
          <a:xfrm>
            <a:off x="7949226" y="2836077"/>
            <a:ext cx="97337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SS, SS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40" name="Google Shape;940;p26"/>
          <p:cNvCxnSpPr>
            <a:stCxn id="937" idx="3"/>
            <a:endCxn id="938" idx="1"/>
          </p:cNvCxnSpPr>
          <p:nvPr/>
        </p:nvCxnSpPr>
        <p:spPr>
          <a:xfrm rot="10800000" flipH="1">
            <a:off x="7408029" y="2098580"/>
            <a:ext cx="628800" cy="75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stealth" w="med" len="med"/>
            <a:tailEnd type="stealth" w="med" len="med"/>
          </a:ln>
        </p:spPr>
      </p:cxnSp>
      <p:cxnSp>
        <p:nvCxnSpPr>
          <p:cNvPr id="941" name="Google Shape;941;p26"/>
          <p:cNvCxnSpPr>
            <a:stCxn id="938" idx="3"/>
          </p:cNvCxnSpPr>
          <p:nvPr/>
        </p:nvCxnSpPr>
        <p:spPr>
          <a:xfrm>
            <a:off x="8790054" y="2098689"/>
            <a:ext cx="616500" cy="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stealth" w="med" len="med"/>
            <a:tailEnd type="stealth" w="med" len="med"/>
          </a:ln>
        </p:spPr>
      </p:cxnSp>
      <p:sp>
        <p:nvSpPr>
          <p:cNvPr id="942" name="Google Shape;942;p26"/>
          <p:cNvSpPr txBox="1"/>
          <p:nvPr/>
        </p:nvSpPr>
        <p:spPr>
          <a:xfrm>
            <a:off x="6730179" y="3764557"/>
            <a:ext cx="72836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II, SI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3" name="Google Shape;943;p26"/>
          <p:cNvSpPr txBox="1"/>
          <p:nvPr/>
        </p:nvSpPr>
        <p:spPr>
          <a:xfrm>
            <a:off x="9425245" y="3745675"/>
            <a:ext cx="72836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II, SS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4" name="Google Shape;944;p26"/>
          <p:cNvSpPr txBox="1"/>
          <p:nvPr/>
        </p:nvSpPr>
        <p:spPr>
          <a:xfrm>
            <a:off x="8036751" y="3758130"/>
            <a:ext cx="79450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IS, SS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5" name="Google Shape;945;p26"/>
          <p:cNvSpPr txBox="1"/>
          <p:nvPr/>
        </p:nvSpPr>
        <p:spPr>
          <a:xfrm>
            <a:off x="9386068" y="2836077"/>
            <a:ext cx="79450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SI, SS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46" name="Google Shape;946;p26"/>
          <p:cNvCxnSpPr>
            <a:stCxn id="937" idx="2"/>
            <a:endCxn id="936" idx="0"/>
          </p:cNvCxnSpPr>
          <p:nvPr/>
        </p:nvCxnSpPr>
        <p:spPr>
          <a:xfrm>
            <a:off x="7076323" y="2290746"/>
            <a:ext cx="9900" cy="5607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stealth" w="med" len="med"/>
            <a:tailEnd type="stealth" w="med" len="med"/>
          </a:ln>
        </p:spPr>
      </p:cxnSp>
      <p:cxnSp>
        <p:nvCxnSpPr>
          <p:cNvPr id="947" name="Google Shape;947;p26"/>
          <p:cNvCxnSpPr>
            <a:stCxn id="936" idx="2"/>
            <a:endCxn id="942" idx="0"/>
          </p:cNvCxnSpPr>
          <p:nvPr/>
        </p:nvCxnSpPr>
        <p:spPr>
          <a:xfrm>
            <a:off x="7086255" y="3220854"/>
            <a:ext cx="8100" cy="5436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stealth" w="med" len="med"/>
            <a:tailEnd type="stealth" w="med" len="med"/>
          </a:ln>
        </p:spPr>
      </p:cxnSp>
      <p:cxnSp>
        <p:nvCxnSpPr>
          <p:cNvPr id="948" name="Google Shape;948;p26"/>
          <p:cNvCxnSpPr>
            <a:stCxn id="936" idx="3"/>
            <a:endCxn id="939" idx="1"/>
          </p:cNvCxnSpPr>
          <p:nvPr/>
        </p:nvCxnSpPr>
        <p:spPr>
          <a:xfrm rot="10800000" flipH="1">
            <a:off x="7483506" y="3020888"/>
            <a:ext cx="465600" cy="153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stealth" w="med" len="med"/>
            <a:tailEnd type="stealth" w="med" len="med"/>
          </a:ln>
        </p:spPr>
      </p:cxnSp>
      <p:cxnSp>
        <p:nvCxnSpPr>
          <p:cNvPr id="949" name="Google Shape;949;p26"/>
          <p:cNvCxnSpPr>
            <a:stCxn id="942" idx="3"/>
            <a:endCxn id="944" idx="1"/>
          </p:cNvCxnSpPr>
          <p:nvPr/>
        </p:nvCxnSpPr>
        <p:spPr>
          <a:xfrm rot="10800000" flipH="1">
            <a:off x="7458547" y="3942923"/>
            <a:ext cx="578100" cy="63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stealth" w="med" len="med"/>
            <a:tailEnd type="stealth" w="med" len="med"/>
          </a:ln>
        </p:spPr>
      </p:cxnSp>
      <p:cxnSp>
        <p:nvCxnSpPr>
          <p:cNvPr id="950" name="Google Shape;950;p26"/>
          <p:cNvCxnSpPr>
            <a:stCxn id="939" idx="3"/>
            <a:endCxn id="945" idx="1"/>
          </p:cNvCxnSpPr>
          <p:nvPr/>
        </p:nvCxnSpPr>
        <p:spPr>
          <a:xfrm>
            <a:off x="8922601" y="3020743"/>
            <a:ext cx="463500" cy="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stealth" w="med" len="med"/>
            <a:tailEnd type="stealth" w="med" len="med"/>
          </a:ln>
        </p:spPr>
      </p:cxnSp>
      <p:cxnSp>
        <p:nvCxnSpPr>
          <p:cNvPr id="951" name="Google Shape;951;p26"/>
          <p:cNvCxnSpPr>
            <a:stCxn id="944" idx="3"/>
            <a:endCxn id="943" idx="1"/>
          </p:cNvCxnSpPr>
          <p:nvPr/>
        </p:nvCxnSpPr>
        <p:spPr>
          <a:xfrm rot="10800000" flipH="1">
            <a:off x="8831254" y="3930196"/>
            <a:ext cx="594000" cy="126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stealth" w="med" len="med"/>
            <a:tailEnd type="stealth" w="med" len="med"/>
          </a:ln>
        </p:spPr>
      </p:cxnSp>
      <p:cxnSp>
        <p:nvCxnSpPr>
          <p:cNvPr id="952" name="Google Shape;952;p26"/>
          <p:cNvCxnSpPr>
            <a:stCxn id="935" idx="2"/>
            <a:endCxn id="945" idx="0"/>
          </p:cNvCxnSpPr>
          <p:nvPr/>
        </p:nvCxnSpPr>
        <p:spPr>
          <a:xfrm>
            <a:off x="9769339" y="2290746"/>
            <a:ext cx="14100" cy="5454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stealth" w="med" len="med"/>
            <a:tailEnd type="stealth" w="med" len="med"/>
          </a:ln>
        </p:spPr>
      </p:cxnSp>
      <p:cxnSp>
        <p:nvCxnSpPr>
          <p:cNvPr id="953" name="Google Shape;953;p26"/>
          <p:cNvCxnSpPr>
            <a:stCxn id="943" idx="0"/>
            <a:endCxn id="945" idx="2"/>
          </p:cNvCxnSpPr>
          <p:nvPr/>
        </p:nvCxnSpPr>
        <p:spPr>
          <a:xfrm rot="10800000">
            <a:off x="9783429" y="3205375"/>
            <a:ext cx="6000" cy="5403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stealth" w="med" len="med"/>
            <a:tailEnd type="stealth" w="med" len="med"/>
          </a:ln>
        </p:spPr>
      </p:cxnSp>
      <p:cxnSp>
        <p:nvCxnSpPr>
          <p:cNvPr id="954" name="Google Shape;954;p26"/>
          <p:cNvCxnSpPr>
            <a:stCxn id="944" idx="0"/>
            <a:endCxn id="939" idx="2"/>
          </p:cNvCxnSpPr>
          <p:nvPr/>
        </p:nvCxnSpPr>
        <p:spPr>
          <a:xfrm rot="10800000" flipH="1">
            <a:off x="8434003" y="3205530"/>
            <a:ext cx="1800" cy="5526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stealth" w="med" len="med"/>
            <a:tailEnd type="stealth" w="med" len="med"/>
          </a:ln>
        </p:spPr>
      </p:cxnSp>
      <p:cxnSp>
        <p:nvCxnSpPr>
          <p:cNvPr id="955" name="Google Shape;955;p26"/>
          <p:cNvCxnSpPr>
            <a:stCxn id="939" idx="0"/>
            <a:endCxn id="938" idx="2"/>
          </p:cNvCxnSpPr>
          <p:nvPr/>
        </p:nvCxnSpPr>
        <p:spPr>
          <a:xfrm rot="10800000">
            <a:off x="8413414" y="2283477"/>
            <a:ext cx="22500" cy="5526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stealth" w="med" len="med"/>
            <a:tailEnd type="stealth" w="med" len="med"/>
          </a:ln>
        </p:spPr>
      </p:cxnSp>
      <p:sp>
        <p:nvSpPr>
          <p:cNvPr id="956" name="Google Shape;956;p26"/>
          <p:cNvSpPr txBox="1"/>
          <p:nvPr/>
        </p:nvSpPr>
        <p:spPr>
          <a:xfrm>
            <a:off x="6560426" y="4241551"/>
            <a:ext cx="3914393" cy="338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State of SI Protocol for L1, L2 inclusive cache</a:t>
            </a:r>
            <a:endParaRPr/>
          </a:p>
        </p:txBody>
      </p:sp>
      <p:sp>
        <p:nvSpPr>
          <p:cNvPr id="957" name="Google Shape;957;p26"/>
          <p:cNvSpPr txBox="1"/>
          <p:nvPr/>
        </p:nvSpPr>
        <p:spPr>
          <a:xfrm>
            <a:off x="1768950" y="6064552"/>
            <a:ext cx="9800492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State Space Explosion: </a:t>
            </a:r>
            <a:r>
              <a:rPr lang="en-US" sz="1800" i="1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The number of states and the transitions to cover increases exponentially</a:t>
            </a:r>
            <a:endParaRPr sz="1800" i="1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958" name="Google Shape;958;p26"/>
          <p:cNvPicPr preferRelativeResize="0"/>
          <p:nvPr/>
        </p:nvPicPr>
        <p:blipFill rotWithShape="1">
          <a:blip r:embed="rId3">
            <a:alphaModFix/>
          </a:blip>
          <a:srcRect l="-203125" t="-203125" r="-203125" b="-203125"/>
          <a:stretch/>
        </p:blipFill>
        <p:spPr>
          <a:xfrm>
            <a:off x="10052304" y="4718304"/>
            <a:ext cx="2057400" cy="2057400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51367">
        <p14:flythrough dir="ou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9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9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9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9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3" name="Google Shape;963;p27"/>
          <p:cNvSpPr/>
          <p:nvPr/>
        </p:nvSpPr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4" name="Google Shape;964;p27"/>
          <p:cNvSpPr txBox="1"/>
          <p:nvPr/>
        </p:nvSpPr>
        <p:spPr>
          <a:xfrm>
            <a:off x="-12958" y="440061"/>
            <a:ext cx="1158240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5" name="Google Shape;965;p27"/>
          <p:cNvSpPr txBox="1">
            <a:spLocks noGrp="1"/>
          </p:cNvSpPr>
          <p:nvPr>
            <p:ph type="title"/>
          </p:nvPr>
        </p:nvSpPr>
        <p:spPr>
          <a:xfrm>
            <a:off x="-13831" y="453216"/>
            <a:ext cx="7227761" cy="5273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Multi-level caching: Missing States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endParaRPr/>
          </a:p>
        </p:txBody>
      </p:sp>
      <p:sp>
        <p:nvSpPr>
          <p:cNvPr id="966" name="Google Shape;966;p27"/>
          <p:cNvSpPr txBox="1"/>
          <p:nvPr/>
        </p:nvSpPr>
        <p:spPr>
          <a:xfrm>
            <a:off x="-1" y="978772"/>
            <a:ext cx="565265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MESI the problem of missing states occurs</a:t>
            </a:r>
            <a:endParaRPr/>
          </a:p>
        </p:txBody>
      </p:sp>
      <p:sp>
        <p:nvSpPr>
          <p:cNvPr id="967" name="Google Shape;967;p27"/>
          <p:cNvSpPr txBox="1"/>
          <p:nvPr/>
        </p:nvSpPr>
        <p:spPr>
          <a:xfrm>
            <a:off x="-1" y="2348642"/>
            <a:ext cx="215053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AutoNum type="arabicPeriod"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P0 : Load B0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8" name="Google Shape;968;p27"/>
          <p:cNvSpPr txBox="1"/>
          <p:nvPr/>
        </p:nvSpPr>
        <p:spPr>
          <a:xfrm>
            <a:off x="-5752" y="2716703"/>
            <a:ext cx="215053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   P1 : Load B0</a:t>
            </a:r>
            <a:endParaRPr/>
          </a:p>
        </p:txBody>
      </p:sp>
      <p:sp>
        <p:nvSpPr>
          <p:cNvPr id="969" name="Google Shape;969;p27"/>
          <p:cNvSpPr txBox="1"/>
          <p:nvPr/>
        </p:nvSpPr>
        <p:spPr>
          <a:xfrm>
            <a:off x="1524" y="3092162"/>
            <a:ext cx="354513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   P1 : Load B1</a:t>
            </a:r>
            <a:endParaRPr/>
          </a:p>
        </p:txBody>
      </p:sp>
      <p:sp>
        <p:nvSpPr>
          <p:cNvPr id="970" name="Google Shape;970;p27"/>
          <p:cNvSpPr txBox="1"/>
          <p:nvPr/>
        </p:nvSpPr>
        <p:spPr>
          <a:xfrm>
            <a:off x="8417" y="3426943"/>
            <a:ext cx="215053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   P0 : Load B1</a:t>
            </a:r>
            <a:endParaRPr/>
          </a:p>
        </p:txBody>
      </p:sp>
      <p:sp>
        <p:nvSpPr>
          <p:cNvPr id="971" name="Google Shape;971;p27"/>
          <p:cNvSpPr txBox="1"/>
          <p:nvPr/>
        </p:nvSpPr>
        <p:spPr>
          <a:xfrm>
            <a:off x="-5752" y="3795004"/>
            <a:ext cx="3502004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5.   P1 : Load B0</a:t>
            </a:r>
            <a:endParaRPr/>
          </a:p>
        </p:txBody>
      </p:sp>
      <p:sp>
        <p:nvSpPr>
          <p:cNvPr id="972" name="Google Shape;972;p27"/>
          <p:cNvSpPr txBox="1"/>
          <p:nvPr/>
        </p:nvSpPr>
        <p:spPr>
          <a:xfrm>
            <a:off x="-12958" y="1772021"/>
            <a:ext cx="1158240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Test Cases</a:t>
            </a:r>
            <a:endParaRPr/>
          </a:p>
        </p:txBody>
      </p:sp>
      <p:sp>
        <p:nvSpPr>
          <p:cNvPr id="973" name="Google Shape;973;p27"/>
          <p:cNvSpPr txBox="1"/>
          <p:nvPr/>
        </p:nvSpPr>
        <p:spPr>
          <a:xfrm>
            <a:off x="2944197" y="2094335"/>
            <a:ext cx="360217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II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4" name="Google Shape;974;p27"/>
          <p:cNvSpPr txBox="1"/>
          <p:nvPr/>
        </p:nvSpPr>
        <p:spPr>
          <a:xfrm>
            <a:off x="4852992" y="2279001"/>
            <a:ext cx="46892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EI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5" name="Google Shape;975;p27"/>
          <p:cNvSpPr txBox="1"/>
          <p:nvPr/>
        </p:nvSpPr>
        <p:spPr>
          <a:xfrm>
            <a:off x="2708186" y="3678708"/>
            <a:ext cx="416119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6" name="Google Shape;976;p27"/>
          <p:cNvSpPr txBox="1"/>
          <p:nvPr/>
        </p:nvSpPr>
        <p:spPr>
          <a:xfrm>
            <a:off x="4866385" y="3675435"/>
            <a:ext cx="455530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SS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77" name="Google Shape;977;p27"/>
          <p:cNvCxnSpPr>
            <a:stCxn id="973" idx="2"/>
            <a:endCxn id="974" idx="1"/>
          </p:cNvCxnSpPr>
          <p:nvPr/>
        </p:nvCxnSpPr>
        <p:spPr>
          <a:xfrm>
            <a:off x="3124306" y="2463667"/>
            <a:ext cx="1728600" cy="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978" name="Google Shape;978;p27"/>
          <p:cNvCxnSpPr>
            <a:stCxn id="975" idx="3"/>
            <a:endCxn id="973" idx="2"/>
          </p:cNvCxnSpPr>
          <p:nvPr/>
        </p:nvCxnSpPr>
        <p:spPr>
          <a:xfrm rot="10800000">
            <a:off x="3124305" y="2463574"/>
            <a:ext cx="0" cy="13998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979" name="Google Shape;979;p27"/>
          <p:cNvCxnSpPr/>
          <p:nvPr/>
        </p:nvCxnSpPr>
        <p:spPr>
          <a:xfrm flipH="1">
            <a:off x="3124305" y="3874690"/>
            <a:ext cx="1742080" cy="3273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980" name="Google Shape;980;p27"/>
          <p:cNvCxnSpPr>
            <a:stCxn id="974" idx="1"/>
            <a:endCxn id="976" idx="1"/>
          </p:cNvCxnSpPr>
          <p:nvPr/>
        </p:nvCxnSpPr>
        <p:spPr>
          <a:xfrm>
            <a:off x="4852992" y="2463667"/>
            <a:ext cx="13500" cy="1396500"/>
          </a:xfrm>
          <a:prstGeom prst="straightConnector1">
            <a:avLst/>
          </a:prstGeom>
          <a:noFill/>
          <a:ln w="28575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981" name="Google Shape;981;p27"/>
          <p:cNvCxnSpPr>
            <a:stCxn id="973" idx="2"/>
            <a:endCxn id="975" idx="1"/>
          </p:cNvCxnSpPr>
          <p:nvPr/>
        </p:nvCxnSpPr>
        <p:spPr>
          <a:xfrm rot="5400000">
            <a:off x="2216356" y="2955517"/>
            <a:ext cx="1399800" cy="416100"/>
          </a:xfrm>
          <a:prstGeom prst="bentConnector4">
            <a:avLst>
              <a:gd name="adj1" fmla="val 460"/>
              <a:gd name="adj2" fmla="val 154943"/>
            </a:avLst>
          </a:prstGeom>
          <a:noFill/>
          <a:ln w="19050" cap="flat" cmpd="sng">
            <a:solidFill>
              <a:srgbClr val="00206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982" name="Google Shape;982;p27"/>
          <p:cNvSpPr/>
          <p:nvPr/>
        </p:nvSpPr>
        <p:spPr>
          <a:xfrm>
            <a:off x="6731347" y="1643280"/>
            <a:ext cx="674102" cy="616937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Core 0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3" name="Google Shape;983;p27"/>
          <p:cNvSpPr/>
          <p:nvPr/>
        </p:nvSpPr>
        <p:spPr>
          <a:xfrm>
            <a:off x="9282329" y="1649789"/>
            <a:ext cx="674103" cy="616937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Core 1</a:t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4" name="Google Shape;984;p27"/>
          <p:cNvSpPr/>
          <p:nvPr/>
        </p:nvSpPr>
        <p:spPr>
          <a:xfrm>
            <a:off x="6736171" y="2538691"/>
            <a:ext cx="674102" cy="888755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 Cache</a:t>
            </a:r>
            <a:endParaRPr/>
          </a:p>
        </p:txBody>
      </p:sp>
      <p:cxnSp>
        <p:nvCxnSpPr>
          <p:cNvPr id="985" name="Google Shape;985;p27"/>
          <p:cNvCxnSpPr/>
          <p:nvPr/>
        </p:nvCxnSpPr>
        <p:spPr>
          <a:xfrm>
            <a:off x="7068678" y="2247823"/>
            <a:ext cx="4544" cy="285485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triangle" w="med" len="med"/>
            <a:tailEnd type="triangle" w="med" len="med"/>
          </a:ln>
        </p:spPr>
      </p:cxnSp>
      <p:sp>
        <p:nvSpPr>
          <p:cNvPr id="986" name="Google Shape;986;p27"/>
          <p:cNvSpPr/>
          <p:nvPr/>
        </p:nvSpPr>
        <p:spPr>
          <a:xfrm>
            <a:off x="6745258" y="3675434"/>
            <a:ext cx="674102" cy="1396433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L2 Cache</a:t>
            </a:r>
            <a:endParaRPr/>
          </a:p>
        </p:txBody>
      </p:sp>
      <p:cxnSp>
        <p:nvCxnSpPr>
          <p:cNvPr id="987" name="Google Shape;987;p27"/>
          <p:cNvCxnSpPr/>
          <p:nvPr/>
        </p:nvCxnSpPr>
        <p:spPr>
          <a:xfrm>
            <a:off x="7077765" y="3411171"/>
            <a:ext cx="4544" cy="285485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triangle" w="med" len="med"/>
            <a:tailEnd type="triangle" w="med" len="med"/>
          </a:ln>
        </p:spPr>
      </p:cxnSp>
      <p:sp>
        <p:nvSpPr>
          <p:cNvPr id="988" name="Google Shape;988;p27"/>
          <p:cNvSpPr/>
          <p:nvPr/>
        </p:nvSpPr>
        <p:spPr>
          <a:xfrm>
            <a:off x="9293689" y="3675433"/>
            <a:ext cx="674102" cy="139643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L2 Cache</a:t>
            </a:r>
            <a:endParaRPr/>
          </a:p>
        </p:txBody>
      </p:sp>
      <p:cxnSp>
        <p:nvCxnSpPr>
          <p:cNvPr id="989" name="Google Shape;989;p27"/>
          <p:cNvCxnSpPr/>
          <p:nvPr/>
        </p:nvCxnSpPr>
        <p:spPr>
          <a:xfrm>
            <a:off x="9619381" y="3400703"/>
            <a:ext cx="4544" cy="285485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triangle" w="med" len="med"/>
            <a:tailEnd type="triangle" w="med" len="med"/>
          </a:ln>
        </p:spPr>
      </p:cxnSp>
      <p:sp>
        <p:nvSpPr>
          <p:cNvPr id="990" name="Google Shape;990;p27"/>
          <p:cNvSpPr/>
          <p:nvPr/>
        </p:nvSpPr>
        <p:spPr>
          <a:xfrm>
            <a:off x="9295182" y="2535999"/>
            <a:ext cx="674102" cy="894138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 Cache</a:t>
            </a:r>
            <a:endParaRPr/>
          </a:p>
        </p:txBody>
      </p:sp>
      <p:cxnSp>
        <p:nvCxnSpPr>
          <p:cNvPr id="991" name="Google Shape;991;p27"/>
          <p:cNvCxnSpPr/>
          <p:nvPr/>
        </p:nvCxnSpPr>
        <p:spPr>
          <a:xfrm>
            <a:off x="9630885" y="2280447"/>
            <a:ext cx="4544" cy="285485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triangle" w="med" len="med"/>
            <a:tailEnd type="triangle" w="med" len="med"/>
          </a:ln>
        </p:spPr>
      </p:cxnSp>
      <p:sp>
        <p:nvSpPr>
          <p:cNvPr id="992" name="Google Shape;992;p27"/>
          <p:cNvSpPr/>
          <p:nvPr/>
        </p:nvSpPr>
        <p:spPr>
          <a:xfrm>
            <a:off x="6745258" y="2716703"/>
            <a:ext cx="660191" cy="211935"/>
          </a:xfrm>
          <a:prstGeom prst="rect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B0</a:t>
            </a:r>
            <a:endParaRPr sz="16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3" name="Google Shape;993;p27"/>
          <p:cNvSpPr/>
          <p:nvPr/>
        </p:nvSpPr>
        <p:spPr>
          <a:xfrm>
            <a:off x="6752213" y="3874931"/>
            <a:ext cx="660191" cy="211935"/>
          </a:xfrm>
          <a:prstGeom prst="rect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B0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4" name="Google Shape;994;p27"/>
          <p:cNvSpPr/>
          <p:nvPr/>
        </p:nvSpPr>
        <p:spPr>
          <a:xfrm>
            <a:off x="6752213" y="4343855"/>
            <a:ext cx="660191" cy="211935"/>
          </a:xfrm>
          <a:prstGeom prst="rect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B1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5" name="Google Shape;995;p27"/>
          <p:cNvSpPr/>
          <p:nvPr/>
        </p:nvSpPr>
        <p:spPr>
          <a:xfrm>
            <a:off x="9305333" y="2742624"/>
            <a:ext cx="660191" cy="211935"/>
          </a:xfrm>
          <a:prstGeom prst="rect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B0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6" name="Google Shape;996;p27"/>
          <p:cNvSpPr/>
          <p:nvPr/>
        </p:nvSpPr>
        <p:spPr>
          <a:xfrm>
            <a:off x="9300644" y="3874690"/>
            <a:ext cx="660191" cy="211935"/>
          </a:xfrm>
          <a:prstGeom prst="rect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B0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7" name="Google Shape;997;p27"/>
          <p:cNvSpPr/>
          <p:nvPr/>
        </p:nvSpPr>
        <p:spPr>
          <a:xfrm>
            <a:off x="9296241" y="4350427"/>
            <a:ext cx="660191" cy="211935"/>
          </a:xfrm>
          <a:prstGeom prst="rect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B1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8" name="Google Shape;998;p27"/>
          <p:cNvSpPr/>
          <p:nvPr/>
        </p:nvSpPr>
        <p:spPr>
          <a:xfrm>
            <a:off x="9293829" y="2732889"/>
            <a:ext cx="660191" cy="211935"/>
          </a:xfrm>
          <a:prstGeom prst="rect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B1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9" name="Google Shape;999;p27"/>
          <p:cNvSpPr/>
          <p:nvPr/>
        </p:nvSpPr>
        <p:spPr>
          <a:xfrm>
            <a:off x="6735368" y="2716702"/>
            <a:ext cx="660191" cy="211935"/>
          </a:xfrm>
          <a:prstGeom prst="rect">
            <a:avLst/>
          </a:prstGeom>
          <a:solidFill>
            <a:srgbClr val="00B050"/>
          </a:solidFill>
          <a:ln w="12700" cap="flat" cmpd="sng">
            <a:solidFill>
              <a:srgbClr val="00B05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B1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00" name="Google Shape;1000;p27"/>
          <p:cNvPicPr preferRelativeResize="0"/>
          <p:nvPr/>
        </p:nvPicPr>
        <p:blipFill rotWithShape="1">
          <a:blip r:embed="rId3">
            <a:alphaModFix/>
          </a:blip>
          <a:srcRect l="-203125" t="-203125" r="-203125" b="-203125"/>
          <a:stretch/>
        </p:blipFill>
        <p:spPr>
          <a:xfrm>
            <a:off x="10052304" y="4718304"/>
            <a:ext cx="2057400" cy="2057400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148897">
        <p14:flythrough dir="ou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9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9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9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5" name="Google Shape;1005;p28"/>
          <p:cNvSpPr/>
          <p:nvPr/>
        </p:nvSpPr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6" name="Google Shape;1006;p28"/>
          <p:cNvSpPr txBox="1"/>
          <p:nvPr/>
        </p:nvSpPr>
        <p:spPr>
          <a:xfrm>
            <a:off x="-12958" y="440061"/>
            <a:ext cx="11582400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7" name="Google Shape;1007;p28"/>
          <p:cNvSpPr txBox="1">
            <a:spLocks noGrp="1"/>
          </p:cNvSpPr>
          <p:nvPr>
            <p:ph type="title"/>
          </p:nvPr>
        </p:nvSpPr>
        <p:spPr>
          <a:xfrm>
            <a:off x="46646" y="489503"/>
            <a:ext cx="9156951" cy="5334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41935"/>
              <a:buFont typeface="Calibri"/>
              <a:buNone/>
            </a:pPr>
            <a:r>
              <a:rPr lang="en-US"/>
              <a:t>Multi-level caching: Missing States</a:t>
            </a:r>
            <a:endParaRPr sz="3100"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endParaRPr/>
          </a:p>
        </p:txBody>
      </p:sp>
      <p:sp>
        <p:nvSpPr>
          <p:cNvPr id="1008" name="Google Shape;1008;p28"/>
          <p:cNvSpPr txBox="1"/>
          <p:nvPr/>
        </p:nvSpPr>
        <p:spPr>
          <a:xfrm>
            <a:off x="43631" y="977426"/>
            <a:ext cx="565265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009" name="Google Shape;1009;p28"/>
          <p:cNvGrpSpPr/>
          <p:nvPr/>
        </p:nvGrpSpPr>
        <p:grpSpPr>
          <a:xfrm>
            <a:off x="1880466" y="1777356"/>
            <a:ext cx="3661604" cy="3918552"/>
            <a:chOff x="1880466" y="1777356"/>
            <a:chExt cx="2709538" cy="3271119"/>
          </a:xfrm>
        </p:grpSpPr>
        <p:cxnSp>
          <p:nvCxnSpPr>
            <p:cNvPr id="1010" name="Google Shape;1010;p28"/>
            <p:cNvCxnSpPr/>
            <p:nvPr/>
          </p:nvCxnSpPr>
          <p:spPr>
            <a:xfrm>
              <a:off x="3919573" y="3398202"/>
              <a:ext cx="0" cy="333011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triangle" w="med" len="med"/>
              <a:tailEnd type="triangle" w="med" len="med"/>
            </a:ln>
          </p:spPr>
        </p:cxnSp>
        <p:grpSp>
          <p:nvGrpSpPr>
            <p:cNvPr id="1011" name="Google Shape;1011;p28"/>
            <p:cNvGrpSpPr/>
            <p:nvPr/>
          </p:nvGrpSpPr>
          <p:grpSpPr>
            <a:xfrm>
              <a:off x="1880466" y="1777356"/>
              <a:ext cx="2709538" cy="3271119"/>
              <a:chOff x="6420175" y="306264"/>
              <a:chExt cx="2688833" cy="3271119"/>
            </a:xfrm>
          </p:grpSpPr>
          <p:grpSp>
            <p:nvGrpSpPr>
              <p:cNvPr id="1012" name="Google Shape;1012;p28"/>
              <p:cNvGrpSpPr/>
              <p:nvPr/>
            </p:nvGrpSpPr>
            <p:grpSpPr>
              <a:xfrm>
                <a:off x="6420175" y="306264"/>
                <a:ext cx="2688833" cy="3271119"/>
                <a:chOff x="4961341" y="2009210"/>
                <a:chExt cx="2688833" cy="3271119"/>
              </a:xfrm>
            </p:grpSpPr>
            <p:grpSp>
              <p:nvGrpSpPr>
                <p:cNvPr id="1013" name="Google Shape;1013;p28"/>
                <p:cNvGrpSpPr/>
                <p:nvPr/>
              </p:nvGrpSpPr>
              <p:grpSpPr>
                <a:xfrm>
                  <a:off x="4961341" y="2009210"/>
                  <a:ext cx="2688833" cy="3271119"/>
                  <a:chOff x="1338053" y="2137396"/>
                  <a:chExt cx="5103961" cy="3887809"/>
                </a:xfrm>
              </p:grpSpPr>
              <p:sp>
                <p:nvSpPr>
                  <p:cNvPr id="1014" name="Google Shape;1014;p28"/>
                  <p:cNvSpPr/>
                  <p:nvPr/>
                </p:nvSpPr>
                <p:spPr>
                  <a:xfrm>
                    <a:off x="2087568" y="2148326"/>
                    <a:ext cx="1279585" cy="733245"/>
                  </a:xfrm>
                  <a:prstGeom prst="ellipse">
                    <a:avLst/>
                  </a:prstGeom>
                  <a:solidFill>
                    <a:schemeClr val="lt1"/>
                  </a:solidFill>
                  <a:ln w="12700" cap="flat" cmpd="sng">
                    <a:solidFill>
                      <a:schemeClr val="dk1"/>
                    </a:solidFill>
                    <a:prstDash val="solid"/>
                    <a:miter lim="800000"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US" sz="11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rPr>
                      <a:t>Core 1</a:t>
                    </a:r>
                    <a:endParaRPr sz="180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1015" name="Google Shape;1015;p28"/>
                  <p:cNvSpPr/>
                  <p:nvPr/>
                </p:nvSpPr>
                <p:spPr>
                  <a:xfrm>
                    <a:off x="4540226" y="2137396"/>
                    <a:ext cx="1279587" cy="733245"/>
                  </a:xfrm>
                  <a:prstGeom prst="ellipse">
                    <a:avLst/>
                  </a:prstGeom>
                  <a:solidFill>
                    <a:schemeClr val="lt1"/>
                  </a:solidFill>
                  <a:ln w="12700" cap="flat" cmpd="sng">
                    <a:solidFill>
                      <a:schemeClr val="dk1"/>
                    </a:solidFill>
                    <a:prstDash val="solid"/>
                    <a:miter lim="800000"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US"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rPr>
                      <a:t>Core 2</a:t>
                    </a:r>
                    <a:endParaRPr sz="100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sp>
                <p:nvSpPr>
                  <p:cNvPr id="1016" name="Google Shape;1016;p28"/>
                  <p:cNvSpPr/>
                  <p:nvPr/>
                </p:nvSpPr>
                <p:spPr>
                  <a:xfrm>
                    <a:off x="2140166" y="3224004"/>
                    <a:ext cx="1279585" cy="271771"/>
                  </a:xfrm>
                  <a:prstGeom prst="rect">
                    <a:avLst/>
                  </a:prstGeom>
                  <a:solidFill>
                    <a:schemeClr val="lt1"/>
                  </a:solidFill>
                  <a:ln w="12700" cap="flat" cmpd="sng">
                    <a:solidFill>
                      <a:schemeClr val="dk1"/>
                    </a:solidFill>
                    <a:prstDash val="solid"/>
                    <a:miter lim="800000"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US" sz="10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rPr>
                      <a:t>L1 Cache</a:t>
                    </a:r>
                    <a:endParaRPr/>
                  </a:p>
                </p:txBody>
              </p:sp>
              <p:cxnSp>
                <p:nvCxnSpPr>
                  <p:cNvPr id="1017" name="Google Shape;1017;p28"/>
                  <p:cNvCxnSpPr/>
                  <p:nvPr/>
                </p:nvCxnSpPr>
                <p:spPr>
                  <a:xfrm>
                    <a:off x="2717321" y="2889273"/>
                    <a:ext cx="8625" cy="339306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chemeClr val="dk1"/>
                    </a:solidFill>
                    <a:prstDash val="solid"/>
                    <a:miter lim="800000"/>
                    <a:headEnd type="triangle" w="med" len="med"/>
                    <a:tailEnd type="triangle" w="med" len="med"/>
                  </a:ln>
                </p:spPr>
              </p:cxnSp>
              <p:cxnSp>
                <p:nvCxnSpPr>
                  <p:cNvPr id="1018" name="Google Shape;1018;p28"/>
                  <p:cNvCxnSpPr/>
                  <p:nvPr/>
                </p:nvCxnSpPr>
                <p:spPr>
                  <a:xfrm rot="10800000" flipH="1">
                    <a:off x="2725946" y="4459605"/>
                    <a:ext cx="2467585" cy="9834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chemeClr val="dk1"/>
                    </a:solidFill>
                    <a:prstDash val="solid"/>
                    <a:miter lim="800000"/>
                    <a:headEnd type="none" w="sm" len="sm"/>
                    <a:tailEnd type="none" w="sm" len="sm"/>
                  </a:ln>
                </p:spPr>
              </p:cxnSp>
              <p:cxnSp>
                <p:nvCxnSpPr>
                  <p:cNvPr id="1019" name="Google Shape;1019;p28"/>
                  <p:cNvCxnSpPr/>
                  <p:nvPr/>
                </p:nvCxnSpPr>
                <p:spPr>
                  <a:xfrm>
                    <a:off x="3782727" y="4505639"/>
                    <a:ext cx="8625" cy="411193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chemeClr val="dk1"/>
                    </a:solidFill>
                    <a:prstDash val="solid"/>
                    <a:miter lim="800000"/>
                    <a:headEnd type="triangle" w="med" len="med"/>
                    <a:tailEnd type="triangle" w="med" len="med"/>
                  </a:ln>
                </p:spPr>
              </p:cxnSp>
              <p:sp>
                <p:nvSpPr>
                  <p:cNvPr id="1020" name="Google Shape;1020;p28"/>
                  <p:cNvSpPr/>
                  <p:nvPr/>
                </p:nvSpPr>
                <p:spPr>
                  <a:xfrm>
                    <a:off x="1338053" y="5720402"/>
                    <a:ext cx="5103961" cy="304803"/>
                  </a:xfrm>
                  <a:prstGeom prst="rect">
                    <a:avLst/>
                  </a:prstGeom>
                  <a:solidFill>
                    <a:schemeClr val="lt1"/>
                  </a:solidFill>
                  <a:ln w="12700" cap="flat" cmpd="sng">
                    <a:solidFill>
                      <a:schemeClr val="dk1"/>
                    </a:solidFill>
                    <a:prstDash val="solid"/>
                    <a:miter lim="800000"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US"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rPr>
                      <a:t>Main Memory</a:t>
                    </a:r>
                    <a:endParaRPr/>
                  </a:p>
                </p:txBody>
              </p:sp>
              <p:sp>
                <p:nvSpPr>
                  <p:cNvPr id="1021" name="Google Shape;1021;p28"/>
                  <p:cNvSpPr/>
                  <p:nvPr/>
                </p:nvSpPr>
                <p:spPr>
                  <a:xfrm>
                    <a:off x="2087568" y="4914665"/>
                    <a:ext cx="3604936" cy="359814"/>
                  </a:xfrm>
                  <a:prstGeom prst="rect">
                    <a:avLst/>
                  </a:prstGeom>
                  <a:solidFill>
                    <a:schemeClr val="lt1"/>
                  </a:solidFill>
                  <a:ln w="12700" cap="flat" cmpd="sng">
                    <a:solidFill>
                      <a:schemeClr val="dk1"/>
                    </a:solidFill>
                    <a:prstDash val="solid"/>
                    <a:miter lim="800000"/>
                    <a:headEnd type="none" w="sm" len="sm"/>
                    <a:tailEnd type="none" w="sm" len="sm"/>
                  </a:ln>
                </p:spPr>
                <p:txBody>
                  <a:bodyPr spcFirstLastPara="1" wrap="square" lIns="91425" tIns="45700" rIns="91425" bIns="45700" anchor="ctr" anchorCtr="0">
                    <a:noAutofit/>
                  </a:bodyPr>
                  <a:lstStyle/>
                  <a:p>
                    <a:pPr marL="0" marR="0" lvl="0" indent="0" algn="ctr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lang="en-US" sz="120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rPr>
                      <a:t>LLC</a:t>
                    </a:r>
                    <a:endParaRPr sz="120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endParaRPr>
                  </a:p>
                </p:txBody>
              </p:sp>
              <p:cxnSp>
                <p:nvCxnSpPr>
                  <p:cNvPr id="1022" name="Google Shape;1022;p28"/>
                  <p:cNvCxnSpPr>
                    <a:stCxn id="1021" idx="2"/>
                    <a:endCxn id="1020" idx="0"/>
                  </p:cNvCxnSpPr>
                  <p:nvPr/>
                </p:nvCxnSpPr>
                <p:spPr>
                  <a:xfrm>
                    <a:off x="3890036" y="5274479"/>
                    <a:ext cx="0" cy="445800"/>
                  </a:xfrm>
                  <a:prstGeom prst="straightConnector1">
                    <a:avLst/>
                  </a:prstGeom>
                  <a:noFill/>
                  <a:ln w="28575" cap="flat" cmpd="sng">
                    <a:solidFill>
                      <a:schemeClr val="dk1"/>
                    </a:solidFill>
                    <a:prstDash val="solid"/>
                    <a:miter lim="800000"/>
                    <a:headEnd type="triangle" w="med" len="med"/>
                    <a:tailEnd type="triangle" w="med" len="med"/>
                  </a:ln>
                </p:spPr>
              </p:cxnSp>
            </p:grpSp>
            <p:sp>
              <p:nvSpPr>
                <p:cNvPr id="1023" name="Google Shape;1023;p28"/>
                <p:cNvSpPr/>
                <p:nvPr/>
              </p:nvSpPr>
              <p:spPr>
                <a:xfrm>
                  <a:off x="5383904" y="3424224"/>
                  <a:ext cx="674102" cy="228662"/>
                </a:xfrm>
                <a:prstGeom prst="rect">
                  <a:avLst/>
                </a:prstGeom>
                <a:solidFill>
                  <a:schemeClr val="lt1"/>
                </a:solidFill>
                <a:ln w="12700" cap="flat" cmpd="sng">
                  <a:solidFill>
                    <a:schemeClr val="dk1"/>
                  </a:solidFill>
                  <a:prstDash val="solid"/>
                  <a:miter lim="800000"/>
                  <a:headEnd type="none" w="sm" len="sm"/>
                  <a:tailEnd type="none" w="sm" len="sm"/>
                </a:ln>
              </p:spPr>
              <p:txBody>
                <a:bodyPr spcFirstLastPara="1" wrap="square"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-US" sz="1000">
                      <a:solidFill>
                        <a:schemeClr val="dk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L2 Cache</a:t>
                  </a:r>
                  <a:endParaRPr/>
                </a:p>
              </p:txBody>
            </p:sp>
            <p:cxnSp>
              <p:nvCxnSpPr>
                <p:cNvPr id="1024" name="Google Shape;1024;p28"/>
                <p:cNvCxnSpPr/>
                <p:nvPr/>
              </p:nvCxnSpPr>
              <p:spPr>
                <a:xfrm>
                  <a:off x="5724205" y="3156015"/>
                  <a:ext cx="4544" cy="285485"/>
                </a:xfrm>
                <a:prstGeom prst="straightConnector1">
                  <a:avLst/>
                </a:prstGeom>
                <a:noFill/>
                <a:ln w="28575" cap="flat" cmpd="sng">
                  <a:solidFill>
                    <a:schemeClr val="dk1"/>
                  </a:solidFill>
                  <a:prstDash val="solid"/>
                  <a:miter lim="800000"/>
                  <a:headEnd type="triangle" w="med" len="med"/>
                  <a:tailEnd type="triangle" w="med" len="med"/>
                </a:ln>
              </p:spPr>
            </p:cxnSp>
            <p:cxnSp>
              <p:nvCxnSpPr>
                <p:cNvPr id="1025" name="Google Shape;1025;p28"/>
                <p:cNvCxnSpPr/>
                <p:nvPr/>
              </p:nvCxnSpPr>
              <p:spPr>
                <a:xfrm>
                  <a:off x="5722501" y="3649037"/>
                  <a:ext cx="0" cy="319925"/>
                </a:xfrm>
                <a:prstGeom prst="straightConnector1">
                  <a:avLst/>
                </a:prstGeom>
                <a:noFill/>
                <a:ln w="28575" cap="flat" cmpd="sng">
                  <a:solidFill>
                    <a:schemeClr val="dk1"/>
                  </a:solidFill>
                  <a:prstDash val="solid"/>
                  <a:miter lim="800000"/>
                  <a:headEnd type="triangle" w="med" len="med"/>
                  <a:tailEnd type="triangle" w="med" len="med"/>
                </a:ln>
              </p:spPr>
            </p:cxnSp>
          </p:grpSp>
          <p:sp>
            <p:nvSpPr>
              <p:cNvPr id="1026" name="Google Shape;1026;p28"/>
              <p:cNvSpPr/>
              <p:nvPr/>
            </p:nvSpPr>
            <p:spPr>
              <a:xfrm>
                <a:off x="8114240" y="1713004"/>
                <a:ext cx="674102" cy="228662"/>
              </a:xfrm>
              <a:prstGeom prst="rect">
                <a:avLst/>
              </a:prstGeom>
              <a:solidFill>
                <a:schemeClr val="lt1"/>
              </a:solidFill>
              <a:ln w="12700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L2 Cache</a:t>
                </a:r>
                <a:endParaRPr/>
              </a:p>
            </p:txBody>
          </p:sp>
          <p:cxnSp>
            <p:nvCxnSpPr>
              <p:cNvPr id="1027" name="Google Shape;1027;p28"/>
              <p:cNvCxnSpPr/>
              <p:nvPr/>
            </p:nvCxnSpPr>
            <p:spPr>
              <a:xfrm>
                <a:off x="8437279" y="1424340"/>
                <a:ext cx="4544" cy="285485"/>
              </a:xfrm>
              <a:prstGeom prst="straightConnector1">
                <a:avLst/>
              </a:prstGeom>
              <a:noFill/>
              <a:ln w="28575" cap="flat" cmpd="sng">
                <a:solidFill>
                  <a:schemeClr val="dk1"/>
                </a:solidFill>
                <a:prstDash val="solid"/>
                <a:miter lim="800000"/>
                <a:headEnd type="triangle" w="med" len="med"/>
                <a:tailEnd type="triangle" w="med" len="med"/>
              </a:ln>
            </p:spPr>
          </p:cxnSp>
          <p:sp>
            <p:nvSpPr>
              <p:cNvPr id="1028" name="Google Shape;1028;p28"/>
              <p:cNvSpPr/>
              <p:nvPr/>
            </p:nvSpPr>
            <p:spPr>
              <a:xfrm>
                <a:off x="8114240" y="1211210"/>
                <a:ext cx="674102" cy="228662"/>
              </a:xfrm>
              <a:prstGeom prst="rect">
                <a:avLst/>
              </a:prstGeom>
              <a:solidFill>
                <a:schemeClr val="lt1"/>
              </a:solidFill>
              <a:ln w="12700" cap="flat" cmpd="sng">
                <a:solidFill>
                  <a:schemeClr val="dk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1000">
                    <a:solidFill>
                      <a:schemeClr val="dk1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L1 Cache</a:t>
                </a:r>
                <a:endParaRPr/>
              </a:p>
            </p:txBody>
          </p:sp>
          <p:cxnSp>
            <p:nvCxnSpPr>
              <p:cNvPr id="1029" name="Google Shape;1029;p28"/>
              <p:cNvCxnSpPr/>
              <p:nvPr/>
            </p:nvCxnSpPr>
            <p:spPr>
              <a:xfrm>
                <a:off x="8441903" y="918641"/>
                <a:ext cx="4544" cy="285485"/>
              </a:xfrm>
              <a:prstGeom prst="straightConnector1">
                <a:avLst/>
              </a:prstGeom>
              <a:noFill/>
              <a:ln w="28575" cap="flat" cmpd="sng">
                <a:solidFill>
                  <a:schemeClr val="dk1"/>
                </a:solidFill>
                <a:prstDash val="solid"/>
                <a:miter lim="800000"/>
                <a:headEnd type="triangle" w="med" len="med"/>
                <a:tailEnd type="triangle" w="med" len="med"/>
              </a:ln>
            </p:spPr>
          </p:cxnSp>
        </p:grpSp>
      </p:grpSp>
      <p:sp>
        <p:nvSpPr>
          <p:cNvPr id="1030" name="Google Shape;1030;p28"/>
          <p:cNvSpPr txBox="1"/>
          <p:nvPr/>
        </p:nvSpPr>
        <p:spPr>
          <a:xfrm>
            <a:off x="6095076" y="2872556"/>
            <a:ext cx="5652655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For MESI. some of the global states (IEI, EII) will be missed due to the introduction of L2 </a:t>
            </a:r>
            <a:endParaRPr/>
          </a:p>
        </p:txBody>
      </p:sp>
      <p:pic>
        <p:nvPicPr>
          <p:cNvPr id="1031" name="Google Shape;1031;p28"/>
          <p:cNvPicPr preferRelativeResize="0"/>
          <p:nvPr/>
        </p:nvPicPr>
        <p:blipFill rotWithShape="1">
          <a:blip r:embed="rId3">
            <a:alphaModFix/>
          </a:blip>
          <a:srcRect l="-203125" t="-203125" r="-203125" b="-203125"/>
          <a:stretch/>
        </p:blipFill>
        <p:spPr>
          <a:xfrm>
            <a:off x="10052304" y="4718304"/>
            <a:ext cx="2057400" cy="2057400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18921">
        <p14:flythrough dir="ou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0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3"/>
          <p:cNvSpPr txBox="1">
            <a:spLocks noGrp="1"/>
          </p:cNvSpPr>
          <p:nvPr>
            <p:ph type="title"/>
          </p:nvPr>
        </p:nvSpPr>
        <p:spPr>
          <a:xfrm>
            <a:off x="4313" y="5692"/>
            <a:ext cx="10515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Cache</a:t>
            </a:r>
            <a:endParaRPr/>
          </a:p>
        </p:txBody>
      </p:sp>
      <p:sp>
        <p:nvSpPr>
          <p:cNvPr id="116" name="Google Shape;116;p3"/>
          <p:cNvSpPr txBox="1"/>
          <p:nvPr/>
        </p:nvSpPr>
        <p:spPr>
          <a:xfrm>
            <a:off x="0" y="590468"/>
            <a:ext cx="10515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7500"/>
          </a:bodyPr>
          <a:lstStyle/>
          <a:p>
            <a:pPr marL="457200" marR="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 Memory is slow </a:t>
            </a:r>
            <a:endParaRPr/>
          </a:p>
        </p:txBody>
      </p:sp>
      <p:sp>
        <p:nvSpPr>
          <p:cNvPr id="117" name="Google Shape;117;p3"/>
          <p:cNvSpPr txBox="1"/>
          <p:nvPr/>
        </p:nvSpPr>
        <p:spPr>
          <a:xfrm>
            <a:off x="0" y="1175244"/>
            <a:ext cx="10515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75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3"/>
          <p:cNvSpPr txBox="1"/>
          <p:nvPr/>
        </p:nvSpPr>
        <p:spPr>
          <a:xfrm>
            <a:off x="4313" y="1175244"/>
            <a:ext cx="10515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   Caches are smaller but faster 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than main memory</a:t>
            </a:r>
            <a:endParaRPr/>
          </a:p>
        </p:txBody>
      </p:sp>
      <p:sp>
        <p:nvSpPr>
          <p:cNvPr id="119" name="Google Shape;119;p3"/>
          <p:cNvSpPr txBox="1"/>
          <p:nvPr/>
        </p:nvSpPr>
        <p:spPr>
          <a:xfrm>
            <a:off x="0" y="1760020"/>
            <a:ext cx="10515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    Use the concept of Temporal Locality and Spatial Locality</a:t>
            </a:r>
            <a:endParaRPr/>
          </a:p>
        </p:txBody>
      </p:sp>
      <p:sp>
        <p:nvSpPr>
          <p:cNvPr id="120" name="Google Shape;120;p3"/>
          <p:cNvSpPr txBox="1"/>
          <p:nvPr/>
        </p:nvSpPr>
        <p:spPr>
          <a:xfrm>
            <a:off x="0" y="2344796"/>
            <a:ext cx="10515600" cy="58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   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Instruction and Data caches have contributed significantly to enhancing execution speed</a:t>
            </a:r>
            <a:endParaRPr/>
          </a:p>
        </p:txBody>
      </p:sp>
      <p:pic>
        <p:nvPicPr>
          <p:cNvPr id="121" name="Google Shape;121;p3"/>
          <p:cNvPicPr preferRelativeResize="0"/>
          <p:nvPr/>
        </p:nvPicPr>
        <p:blipFill rotWithShape="1">
          <a:blip r:embed="rId3">
            <a:alphaModFix/>
          </a:blip>
          <a:srcRect l="-203125" t="-203125" r="-203125" b="-203125"/>
          <a:stretch/>
        </p:blipFill>
        <p:spPr>
          <a:xfrm>
            <a:off x="10052304" y="4718304"/>
            <a:ext cx="2057400" cy="2057400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52394">
        <p14:flythrough dir="ou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Google Shape;1037;p29"/>
          <p:cNvSpPr txBox="1">
            <a:spLocks noGrp="1"/>
          </p:cNvSpPr>
          <p:nvPr>
            <p:ph type="title"/>
          </p:nvPr>
        </p:nvSpPr>
        <p:spPr>
          <a:xfrm>
            <a:off x="0" y="2637"/>
            <a:ext cx="8033456" cy="579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Our Approach</a:t>
            </a:r>
            <a:endParaRPr/>
          </a:p>
        </p:txBody>
      </p:sp>
      <p:sp>
        <p:nvSpPr>
          <p:cNvPr id="1038" name="Google Shape;1038;p29"/>
          <p:cNvSpPr txBox="1"/>
          <p:nvPr/>
        </p:nvSpPr>
        <p:spPr>
          <a:xfrm>
            <a:off x="-1" y="584776"/>
            <a:ext cx="9719497" cy="783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75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endParaRPr sz="20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9" name="Google Shape;1039;p29"/>
          <p:cNvSpPr txBox="1"/>
          <p:nvPr/>
        </p:nvSpPr>
        <p:spPr>
          <a:xfrm>
            <a:off x="6048" y="786298"/>
            <a:ext cx="10205473" cy="579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75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None/>
            </a:pPr>
            <a:r>
              <a:rPr lang="en-US" sz="20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1. Choose meaningful states: do not need to cover all states for L1 and L2</a:t>
            </a:r>
            <a:endParaRPr/>
          </a:p>
        </p:txBody>
      </p:sp>
      <p:sp>
        <p:nvSpPr>
          <p:cNvPr id="1040" name="Google Shape;1040;p29"/>
          <p:cNvSpPr txBox="1"/>
          <p:nvPr/>
        </p:nvSpPr>
        <p:spPr>
          <a:xfrm>
            <a:off x="-2" y="1415023"/>
            <a:ext cx="8587690" cy="421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75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ct val="100000"/>
              <a:buFont typeface="Calibri"/>
              <a:buNone/>
            </a:pPr>
            <a:r>
              <a:rPr lang="en-US" sz="20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2. Pick states considering the coherence protocol and inclusiveness</a:t>
            </a:r>
            <a:endParaRPr/>
          </a:p>
        </p:txBody>
      </p:sp>
      <p:sp>
        <p:nvSpPr>
          <p:cNvPr id="1041" name="Google Shape;1041;p29"/>
          <p:cNvSpPr txBox="1"/>
          <p:nvPr/>
        </p:nvSpPr>
        <p:spPr>
          <a:xfrm>
            <a:off x="-2" y="2282613"/>
            <a:ext cx="10039217" cy="4345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75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Calibri"/>
              <a:buNone/>
            </a:pPr>
            <a:r>
              <a:rPr lang="en-US" sz="2000" b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3. Issue a </a:t>
            </a:r>
            <a:r>
              <a:rPr lang="en-US" sz="2000" b="1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flush </a:t>
            </a:r>
            <a:r>
              <a:rPr lang="en-US" sz="2000" b="1">
                <a:solidFill>
                  <a:srgbClr val="C00000"/>
                </a:solidFill>
                <a:latin typeface="Calibri"/>
                <a:ea typeface="Calibri"/>
                <a:cs typeface="Calibri"/>
                <a:sym typeface="Calibri"/>
              </a:rPr>
              <a:t>operation for a transition from a state to an invalid state</a:t>
            </a:r>
            <a:endParaRPr/>
          </a:p>
        </p:txBody>
      </p:sp>
      <p:sp>
        <p:nvSpPr>
          <p:cNvPr id="1042" name="Google Shape;1042;p29"/>
          <p:cNvSpPr/>
          <p:nvPr/>
        </p:nvSpPr>
        <p:spPr>
          <a:xfrm>
            <a:off x="9572424" y="711606"/>
            <a:ext cx="2161309" cy="1259698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Addresses State Space Explosion </a:t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43" name="Google Shape;1043;p29"/>
          <p:cNvCxnSpPr>
            <a:stCxn id="1042" idx="2"/>
          </p:cNvCxnSpPr>
          <p:nvPr/>
        </p:nvCxnSpPr>
        <p:spPr>
          <a:xfrm flipH="1">
            <a:off x="7101924" y="1341455"/>
            <a:ext cx="2470500" cy="304500"/>
          </a:xfrm>
          <a:prstGeom prst="bentConnector3">
            <a:avLst>
              <a:gd name="adj1" fmla="val 50002"/>
            </a:avLst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044" name="Google Shape;1044;p29"/>
          <p:cNvSpPr/>
          <p:nvPr/>
        </p:nvSpPr>
        <p:spPr>
          <a:xfrm>
            <a:off x="9719496" y="2248821"/>
            <a:ext cx="2161309" cy="1259698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Solves the Missing State Problem</a:t>
            </a:r>
            <a:endParaRPr sz="18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45" name="Google Shape;1045;p29"/>
          <p:cNvCxnSpPr/>
          <p:nvPr/>
        </p:nvCxnSpPr>
        <p:spPr>
          <a:xfrm rot="10800000">
            <a:off x="7192598" y="2357870"/>
            <a:ext cx="2526900" cy="520800"/>
          </a:xfrm>
          <a:prstGeom prst="bentConnector3">
            <a:avLst>
              <a:gd name="adj1" fmla="val 54103"/>
            </a:avLst>
          </a:prstGeom>
          <a:noFill/>
          <a:ln w="19050" cap="flat" cmpd="sng">
            <a:solidFill>
              <a:srgbClr val="FF0000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046" name="Google Shape;1046;p29"/>
          <p:cNvSpPr txBox="1"/>
          <p:nvPr/>
        </p:nvSpPr>
        <p:spPr>
          <a:xfrm>
            <a:off x="0" y="4241899"/>
            <a:ext cx="6890996" cy="20313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function testGenerationMESI :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createTestsSI(  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visitClique( 0 )</a:t>
            </a:r>
            <a:b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    visitE( 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visitOtherMESI ( 0 )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visitOtherE( )</a:t>
            </a:r>
            <a:b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end function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7" name="Google Shape;1047;p29"/>
          <p:cNvSpPr txBox="1"/>
          <p:nvPr/>
        </p:nvSpPr>
        <p:spPr>
          <a:xfrm>
            <a:off x="-2" y="3429000"/>
            <a:ext cx="8033456" cy="5790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Proposed Algorithm</a:t>
            </a: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48" name="Google Shape;1048;p29"/>
          <p:cNvPicPr preferRelativeResize="0"/>
          <p:nvPr/>
        </p:nvPicPr>
        <p:blipFill rotWithShape="1">
          <a:blip r:embed="rId3">
            <a:alphaModFix/>
          </a:blip>
          <a:srcRect l="-203125" t="-203125" r="-203125" b="-203125"/>
          <a:stretch/>
        </p:blipFill>
        <p:spPr>
          <a:xfrm>
            <a:off x="10052304" y="4718304"/>
            <a:ext cx="2057400" cy="2057400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141606">
        <p14:flythrough dir="ou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0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0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3" name="Google Shape;1053;p30"/>
          <p:cNvSpPr txBox="1">
            <a:spLocks noGrp="1"/>
          </p:cNvSpPr>
          <p:nvPr>
            <p:ph type="title"/>
          </p:nvPr>
        </p:nvSpPr>
        <p:spPr>
          <a:xfrm>
            <a:off x="4313" y="5692"/>
            <a:ext cx="10515600" cy="57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Experimental Setup</a:t>
            </a:r>
            <a:endParaRPr/>
          </a:p>
        </p:txBody>
      </p:sp>
      <p:sp>
        <p:nvSpPr>
          <p:cNvPr id="1054" name="Google Shape;1054;p30"/>
          <p:cNvSpPr txBox="1"/>
          <p:nvPr/>
        </p:nvSpPr>
        <p:spPr>
          <a:xfrm>
            <a:off x="0" y="1005961"/>
            <a:ext cx="12069000" cy="569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Noto Sans Symbols"/>
              <a:buChar char="❑"/>
            </a:pPr>
            <a:r>
              <a:rPr lang="en-US" sz="2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 Used the Structural Simulation Toolkit (SST) for simulation and validation of our proposed approach</a:t>
            </a:r>
            <a:endParaRPr sz="18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Noto Sans Symbols"/>
              <a:buChar char="❑"/>
            </a:pPr>
            <a:r>
              <a:rPr lang="en-US" sz="2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 SST has built-in MSI and MESI cache coherence modules</a:t>
            </a:r>
            <a:endParaRPr/>
          </a:p>
          <a:p>
            <a:pPr marL="285750" marR="0" lvl="0" indent="-1079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endParaRPr sz="28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Noto Sans Symbols"/>
              <a:buChar char="❑"/>
            </a:pPr>
            <a:r>
              <a:rPr lang="en-US" sz="2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 Implemented the Directed Testing framework as part of the test infrastructure at the Interuniversity Microelectronics Centre (IMEC), Belgium</a:t>
            </a:r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Noto Sans Symbols"/>
              <a:buChar char="❑"/>
            </a:pPr>
            <a:r>
              <a:rPr lang="en-US" sz="28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Worldwide popular research centre on Computer Systems Architecture</a:t>
            </a:r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Noto Sans Symbols"/>
              <a:buChar char="❑"/>
            </a:pPr>
            <a:r>
              <a:rPr lang="en-US" sz="28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Current technology at IMEC: Random tester</a:t>
            </a:r>
            <a:endParaRPr/>
          </a:p>
          <a:p>
            <a:pPr marL="742950" marR="0" lvl="1" indent="-1079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endParaRPr sz="2800" b="0" i="0" u="none" strike="noStrike" cap="non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Noto Sans Symbols"/>
              <a:buChar char="❑"/>
            </a:pPr>
            <a:r>
              <a:rPr lang="en-US" sz="2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Results are </a:t>
            </a:r>
            <a:r>
              <a:rPr lang="en-US" sz="2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promising </a:t>
            </a:r>
            <a:r>
              <a:rPr lang="en-US" sz="2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– significant improvements in performance and bug finding capability</a:t>
            </a:r>
            <a:endParaRPr/>
          </a:p>
          <a:p>
            <a:pPr marL="285750" marR="0" lvl="0" indent="-1079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endParaRPr sz="28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55" name="Google Shape;1055;p30"/>
          <p:cNvPicPr preferRelativeResize="0"/>
          <p:nvPr/>
        </p:nvPicPr>
        <p:blipFill rotWithShape="1">
          <a:blip r:embed="rId3">
            <a:alphaModFix/>
          </a:blip>
          <a:srcRect l="-203125" t="-203125" r="-203125" b="-203125"/>
          <a:stretch/>
        </p:blipFill>
        <p:spPr>
          <a:xfrm>
            <a:off x="10052304" y="4718304"/>
            <a:ext cx="2057400" cy="2057400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109590">
        <p14:flythrough dir="ou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Google Shape;1060;p31"/>
          <p:cNvSpPr txBox="1">
            <a:spLocks noGrp="1"/>
          </p:cNvSpPr>
          <p:nvPr>
            <p:ph type="title"/>
          </p:nvPr>
        </p:nvSpPr>
        <p:spPr>
          <a:xfrm>
            <a:off x="4313" y="5692"/>
            <a:ext cx="10515600" cy="57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Implementation of Directed Tester</a:t>
            </a:r>
            <a:endParaRPr/>
          </a:p>
        </p:txBody>
      </p:sp>
      <p:sp>
        <p:nvSpPr>
          <p:cNvPr id="1061" name="Google Shape;1061;p31"/>
          <p:cNvSpPr txBox="1"/>
          <p:nvPr/>
        </p:nvSpPr>
        <p:spPr>
          <a:xfrm>
            <a:off x="0" y="777361"/>
            <a:ext cx="12068961" cy="31085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Noto Sans Symbols"/>
              <a:buChar char="❑"/>
            </a:pPr>
            <a:r>
              <a:rPr lang="en-US" sz="2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 memHierarchyTester by IMEC, Belgium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079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endParaRPr sz="28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Noto Sans Symbols"/>
              <a:buChar char="❑"/>
            </a:pPr>
            <a:r>
              <a:rPr lang="en-US" sz="2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 Tests cache coherence and memory hierarchy </a:t>
            </a:r>
            <a:endParaRPr/>
          </a:p>
          <a:p>
            <a:pPr marL="285750" marR="0" lvl="0" indent="-1079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endParaRPr sz="28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Noto Sans Symbols"/>
              <a:buChar char="❑"/>
            </a:pPr>
            <a:r>
              <a:rPr lang="en-US" sz="2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 Uses Random Testing Framework</a:t>
            </a:r>
            <a:endParaRPr/>
          </a:p>
          <a:p>
            <a:pPr marL="285750" marR="0" lvl="0" indent="-1079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endParaRPr sz="28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Noto Sans Symbols"/>
              <a:buChar char="❑"/>
            </a:pPr>
            <a:r>
              <a:rPr lang="en-US" sz="2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 Implemented directed testing framework inside it</a:t>
            </a:r>
            <a:endParaRPr/>
          </a:p>
        </p:txBody>
      </p:sp>
      <p:pic>
        <p:nvPicPr>
          <p:cNvPr id="1062" name="Google Shape;1062;p31"/>
          <p:cNvPicPr preferRelativeResize="0"/>
          <p:nvPr/>
        </p:nvPicPr>
        <p:blipFill rotWithShape="1">
          <a:blip r:embed="rId3">
            <a:alphaModFix/>
          </a:blip>
          <a:srcRect l="-203125" t="-203125" r="-203125" b="-203125"/>
          <a:stretch/>
        </p:blipFill>
        <p:spPr>
          <a:xfrm>
            <a:off x="10052304" y="4718304"/>
            <a:ext cx="2057400" cy="2057400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27806">
        <p14:flythrough dir="ou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6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7" name="Google Shape;1067;p32"/>
          <p:cNvSpPr txBox="1">
            <a:spLocks noGrp="1"/>
          </p:cNvSpPr>
          <p:nvPr>
            <p:ph type="title"/>
          </p:nvPr>
        </p:nvSpPr>
        <p:spPr>
          <a:xfrm>
            <a:off x="4312" y="5691"/>
            <a:ext cx="5130396" cy="525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Important Results</a:t>
            </a:r>
            <a:endParaRPr/>
          </a:p>
        </p:txBody>
      </p:sp>
      <p:graphicFrame>
        <p:nvGraphicFramePr>
          <p:cNvPr id="1068" name="Google Shape;1068;p32"/>
          <p:cNvGraphicFramePr/>
          <p:nvPr/>
        </p:nvGraphicFramePr>
        <p:xfrm>
          <a:off x="4940707" y="631838"/>
          <a:ext cx="6505316" cy="46487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69" name="Google Shape;1069;p32"/>
          <p:cNvSpPr txBox="1"/>
          <p:nvPr/>
        </p:nvSpPr>
        <p:spPr>
          <a:xfrm>
            <a:off x="0" y="631838"/>
            <a:ext cx="4110783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SI, reduction of 50% test sequence.</a:t>
            </a:r>
            <a:endParaRPr/>
          </a:p>
        </p:txBody>
      </p:sp>
      <p:sp>
        <p:nvSpPr>
          <p:cNvPr id="1070" name="Google Shape;1070;p32"/>
          <p:cNvSpPr txBox="1"/>
          <p:nvPr/>
        </p:nvSpPr>
        <p:spPr>
          <a:xfrm>
            <a:off x="0" y="1863738"/>
            <a:ext cx="41109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Space Requirement is very low, does not grow much with number of cores</a:t>
            </a:r>
            <a:endParaRPr/>
          </a:p>
        </p:txBody>
      </p:sp>
      <p:graphicFrame>
        <p:nvGraphicFramePr>
          <p:cNvPr id="1071" name="Google Shape;1071;p32"/>
          <p:cNvGraphicFramePr/>
          <p:nvPr/>
        </p:nvGraphicFramePr>
        <p:xfrm>
          <a:off x="5832357" y="186373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{95EFF88C-27CA-4FE2-A006-35580A8822D5}</a:tableStyleId>
              </a:tblPr>
              <a:tblGrid>
                <a:gridCol w="12961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6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6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61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073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Protocol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4 Cores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6 Cores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0" i="0" u="none" strike="noStrike" cap="none">
                          <a:solidFill>
                            <a:srgbClr val="000000"/>
                          </a:solidFill>
                          <a:latin typeface="Gill Sans"/>
                          <a:ea typeface="Gill Sans"/>
                          <a:cs typeface="Gill Sans"/>
                          <a:sym typeface="Gill Sans"/>
                        </a:rPr>
                        <a:t>8 Cores</a:t>
                      </a:r>
                      <a:endParaRPr/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73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SI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72.25 KB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72.69 KB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74.24KB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73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MSI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72.15 KB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72.15 KB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72.15 KB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73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MESI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72.47 KB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72.85 KB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u="none" strike="noStrike" cap="none"/>
                        <a:t>74.4 KB</a:t>
                      </a:r>
                      <a:endParaRPr sz="1100" b="0" i="0" u="none" strike="noStrike" cap="none">
                        <a:solidFill>
                          <a:srgbClr val="000000"/>
                        </a:solidFill>
                        <a:latin typeface="Gill Sans"/>
                        <a:ea typeface="Gill Sans"/>
                        <a:cs typeface="Gill Sans"/>
                        <a:sym typeface="Gill Sans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72" name="Google Shape;1072;p32"/>
          <p:cNvPicPr preferRelativeResize="0"/>
          <p:nvPr/>
        </p:nvPicPr>
        <p:blipFill rotWithShape="1">
          <a:blip r:embed="rId4">
            <a:alphaModFix/>
          </a:blip>
          <a:srcRect l="-203125" t="-203125" r="-203125" b="-203125"/>
          <a:stretch/>
        </p:blipFill>
        <p:spPr>
          <a:xfrm>
            <a:off x="10052304" y="4718304"/>
            <a:ext cx="2057400" cy="2057400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45807">
        <p14:flythrough dir="ou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1000"/>
                                        <p:tgtEl>
                                          <p:spTgt spid="10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7" name="Google Shape;1077;p33"/>
          <p:cNvSpPr txBox="1">
            <a:spLocks noGrp="1"/>
          </p:cNvSpPr>
          <p:nvPr>
            <p:ph type="title"/>
          </p:nvPr>
        </p:nvSpPr>
        <p:spPr>
          <a:xfrm>
            <a:off x="4312" y="5691"/>
            <a:ext cx="5130396" cy="525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State Coverage</a:t>
            </a:r>
            <a:endParaRPr/>
          </a:p>
        </p:txBody>
      </p:sp>
      <p:pic>
        <p:nvPicPr>
          <p:cNvPr id="1078" name="Google Shape;1078;p33" descr="A picture containing text, line, screenshot, plot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095999" y="1118655"/>
            <a:ext cx="5618375" cy="421653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9" name="Google Shape;1079;p33" descr="A picture containing text, screenshot, line, display&#10;&#10;Description automatically generated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1118655"/>
            <a:ext cx="5618376" cy="4216532"/>
          </a:xfrm>
          <a:prstGeom prst="rect">
            <a:avLst/>
          </a:prstGeom>
          <a:noFill/>
          <a:ln>
            <a:noFill/>
          </a:ln>
        </p:spPr>
      </p:pic>
      <p:sp>
        <p:nvSpPr>
          <p:cNvPr id="1080" name="Google Shape;1080;p33"/>
          <p:cNvSpPr/>
          <p:nvPr/>
        </p:nvSpPr>
        <p:spPr>
          <a:xfrm>
            <a:off x="1371600" y="5272657"/>
            <a:ext cx="2875175" cy="65044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 Cores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1" name="Google Shape;1081;p33"/>
          <p:cNvSpPr/>
          <p:nvPr/>
        </p:nvSpPr>
        <p:spPr>
          <a:xfrm>
            <a:off x="7945225" y="5272656"/>
            <a:ext cx="2875175" cy="65044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 Cores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82" name="Google Shape;1082;p33"/>
          <p:cNvPicPr preferRelativeResize="0"/>
          <p:nvPr/>
        </p:nvPicPr>
        <p:blipFill rotWithShape="1">
          <a:blip r:embed="rId5">
            <a:alphaModFix/>
          </a:blip>
          <a:srcRect l="-203125" t="-203125" r="-203125" b="-203125"/>
          <a:stretch/>
        </p:blipFill>
        <p:spPr>
          <a:xfrm>
            <a:off x="10052304" y="4718304"/>
            <a:ext cx="2057400" cy="2057400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89361">
        <p14:flythrough dir="ou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0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7" name="Google Shape;1087;p34"/>
          <p:cNvSpPr txBox="1">
            <a:spLocks noGrp="1"/>
          </p:cNvSpPr>
          <p:nvPr>
            <p:ph type="title"/>
          </p:nvPr>
        </p:nvSpPr>
        <p:spPr>
          <a:xfrm>
            <a:off x="4312" y="5691"/>
            <a:ext cx="5130396" cy="525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Transition Coverage</a:t>
            </a:r>
            <a:endParaRPr/>
          </a:p>
        </p:txBody>
      </p:sp>
      <p:pic>
        <p:nvPicPr>
          <p:cNvPr id="1088" name="Google Shape;1088;p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118567" y="1118655"/>
            <a:ext cx="5573239" cy="4216532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9" name="Google Shape;1089;p3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2568" y="1118655"/>
            <a:ext cx="5573239" cy="4216532"/>
          </a:xfrm>
          <a:prstGeom prst="rect">
            <a:avLst/>
          </a:prstGeom>
          <a:noFill/>
          <a:ln>
            <a:noFill/>
          </a:ln>
        </p:spPr>
      </p:pic>
      <p:sp>
        <p:nvSpPr>
          <p:cNvPr id="1090" name="Google Shape;1090;p34"/>
          <p:cNvSpPr/>
          <p:nvPr/>
        </p:nvSpPr>
        <p:spPr>
          <a:xfrm>
            <a:off x="1371600" y="5272657"/>
            <a:ext cx="2875175" cy="65044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 Cores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1" name="Google Shape;1091;p34"/>
          <p:cNvSpPr/>
          <p:nvPr/>
        </p:nvSpPr>
        <p:spPr>
          <a:xfrm>
            <a:off x="7945225" y="5272656"/>
            <a:ext cx="2875175" cy="650449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 Cores</a:t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92" name="Google Shape;1092;p34"/>
          <p:cNvPicPr preferRelativeResize="0"/>
          <p:nvPr/>
        </p:nvPicPr>
        <p:blipFill rotWithShape="1">
          <a:blip r:embed="rId5">
            <a:alphaModFix/>
          </a:blip>
          <a:srcRect l="-203125" t="-203125" r="-203125" b="-203125"/>
          <a:stretch/>
        </p:blipFill>
        <p:spPr>
          <a:xfrm>
            <a:off x="10052304" y="4718304"/>
            <a:ext cx="2057400" cy="2057400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39220">
        <p14:flythrough dir="ou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7" name="Google Shape;1097;p35"/>
          <p:cNvSpPr txBox="1">
            <a:spLocks noGrp="1"/>
          </p:cNvSpPr>
          <p:nvPr>
            <p:ph type="title"/>
          </p:nvPr>
        </p:nvSpPr>
        <p:spPr>
          <a:xfrm>
            <a:off x="4312" y="5691"/>
            <a:ext cx="5130396" cy="5250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Finding Bugs</a:t>
            </a:r>
            <a:endParaRPr/>
          </a:p>
        </p:txBody>
      </p:sp>
      <p:sp>
        <p:nvSpPr>
          <p:cNvPr id="1098" name="Google Shape;1098;p35"/>
          <p:cNvSpPr txBox="1"/>
          <p:nvPr/>
        </p:nvSpPr>
        <p:spPr>
          <a:xfrm>
            <a:off x="313450" y="766211"/>
            <a:ext cx="12069000" cy="532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Noto Sans Symbols"/>
              <a:buChar char="❑"/>
            </a:pPr>
            <a:r>
              <a:rPr lang="en-US" sz="2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 A well-known bug inside SST memory hierarchy module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079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endParaRPr sz="28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Noto Sans Symbols"/>
              <a:buChar char="❑"/>
            </a:pPr>
            <a:r>
              <a:rPr lang="en-US" sz="2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 Random Tester framework catches  bug</a:t>
            </a:r>
            <a:endParaRPr/>
          </a:p>
          <a:p>
            <a:pPr marL="457200" marR="0" lvl="1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1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MemHierarchyTester[performCallBack:314]: Action/check failure: proc 1444 at the</a:t>
            </a:r>
            <a:b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address: 464, byte_number: 0, the expected value is 3f but received 99 instead.</a:t>
            </a:r>
            <a:b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Time: </a:t>
            </a:r>
            <a:r>
              <a:rPr lang="en-US" sz="1800" b="0" i="0" u="sng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6002000</a:t>
            </a:r>
            <a:endParaRPr sz="2800" b="0" i="0" u="sng" strike="noStrike" cap="non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	</a:t>
            </a:r>
            <a:endParaRPr/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Noto Sans Symbols"/>
              <a:buChar char="❑"/>
            </a:pPr>
            <a:r>
              <a:rPr lang="en-US" sz="2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 Directed Testing framework was able to catch the bug</a:t>
            </a:r>
            <a:endParaRPr/>
          </a:p>
          <a:p>
            <a:pPr marL="742950" marR="0" lvl="1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1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MemHierarchyTester[performCallBack:314]: Action/check failure: proc 47 at the</a:t>
            </a:r>
            <a:b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address: 0, byte_number: 0, the expected value is 75 but received 5d instead.</a:t>
            </a:r>
            <a:b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Time: 4373000</a:t>
            </a:r>
            <a:endParaRPr sz="2800" b="0" i="0" u="none" strike="noStrike" cap="non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8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Noto Sans Symbols"/>
              <a:buChar char="❑"/>
            </a:pPr>
            <a:r>
              <a:rPr lang="en-US" sz="2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 Less time, Less checks</a:t>
            </a:r>
            <a:endParaRPr/>
          </a:p>
        </p:txBody>
      </p:sp>
      <p:pic>
        <p:nvPicPr>
          <p:cNvPr id="1099" name="Google Shape;1099;p35"/>
          <p:cNvPicPr preferRelativeResize="0"/>
          <p:nvPr/>
        </p:nvPicPr>
        <p:blipFill rotWithShape="1">
          <a:blip r:embed="rId3">
            <a:alphaModFix/>
          </a:blip>
          <a:srcRect l="-203125" t="-203125" r="-203125" b="-203125"/>
          <a:stretch/>
        </p:blipFill>
        <p:spPr>
          <a:xfrm>
            <a:off x="10052304" y="4718304"/>
            <a:ext cx="2057400" cy="2057400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63641">
        <p14:flythrough dir="ou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0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09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09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09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09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09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4" name="Google Shape;1104;p36"/>
          <p:cNvSpPr txBox="1">
            <a:spLocks noGrp="1"/>
          </p:cNvSpPr>
          <p:nvPr>
            <p:ph type="title"/>
          </p:nvPr>
        </p:nvSpPr>
        <p:spPr>
          <a:xfrm>
            <a:off x="4313" y="5691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Font typeface="Calibri"/>
              <a:buNone/>
            </a:pPr>
            <a:r>
              <a:rPr lang="en-US" sz="7200"/>
              <a:t>Outline</a:t>
            </a:r>
            <a:endParaRPr sz="7200"/>
          </a:p>
        </p:txBody>
      </p:sp>
      <p:sp>
        <p:nvSpPr>
          <p:cNvPr id="1105" name="Google Shape;1105;p36"/>
          <p:cNvSpPr txBox="1">
            <a:spLocks noGrp="1"/>
          </p:cNvSpPr>
          <p:nvPr>
            <p:ph type="body" idx="1"/>
          </p:nvPr>
        </p:nvSpPr>
        <p:spPr>
          <a:xfrm>
            <a:off x="208975" y="1380478"/>
            <a:ext cx="10515600" cy="22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20000"/>
          </a:bodyPr>
          <a:lstStyle/>
          <a:p>
            <a:pPr marL="228600" lvl="0" indent="-241934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en-US"/>
              <a:t>Introduction</a:t>
            </a:r>
            <a:endParaRPr/>
          </a:p>
          <a:p>
            <a:pPr marL="228600" lvl="0" indent="-24193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en-US"/>
              <a:t> Related Work</a:t>
            </a:r>
            <a:endParaRPr/>
          </a:p>
          <a:p>
            <a:pPr marL="228600" lvl="0" indent="-24193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en-US"/>
              <a:t> Motivation</a:t>
            </a:r>
            <a:endParaRPr/>
          </a:p>
          <a:p>
            <a:pPr marL="228600" lvl="0" indent="-24193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en-US" sz="2800"/>
              <a:t> Verifying Cache Coherence Protocols in Single Level Cache Hierarchy</a:t>
            </a:r>
            <a:endParaRPr/>
          </a:p>
          <a:p>
            <a:pPr marL="228600" lvl="0" indent="-241934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en-US"/>
              <a:t>Verifying Cache Coherence Protocols in Multi Level Cache Hierarchy</a:t>
            </a:r>
            <a:endParaRPr sz="2800"/>
          </a:p>
        </p:txBody>
      </p:sp>
      <p:sp>
        <p:nvSpPr>
          <p:cNvPr id="1106" name="Google Shape;1106;p36"/>
          <p:cNvSpPr txBox="1"/>
          <p:nvPr/>
        </p:nvSpPr>
        <p:spPr>
          <a:xfrm>
            <a:off x="394425" y="3646088"/>
            <a:ext cx="112512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-177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Conclusions &amp; Future Work</a:t>
            </a:r>
            <a:endParaRPr/>
          </a:p>
        </p:txBody>
      </p:sp>
      <p:pic>
        <p:nvPicPr>
          <p:cNvPr id="1107" name="Google Shape;1107;p36"/>
          <p:cNvPicPr preferRelativeResize="0"/>
          <p:nvPr/>
        </p:nvPicPr>
        <p:blipFill rotWithShape="1">
          <a:blip r:embed="rId3">
            <a:alphaModFix/>
          </a:blip>
          <a:srcRect l="-203125" t="-203125" r="-203125" b="-203125"/>
          <a:stretch/>
        </p:blipFill>
        <p:spPr>
          <a:xfrm>
            <a:off x="10052304" y="4718304"/>
            <a:ext cx="2057400" cy="2057400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1807">
        <p14:flythrough dir="ou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2" name="Google Shape;1112;p37"/>
          <p:cNvSpPr txBox="1"/>
          <p:nvPr/>
        </p:nvSpPr>
        <p:spPr>
          <a:xfrm>
            <a:off x="74375" y="1032128"/>
            <a:ext cx="12194700" cy="551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Noto Sans Symbols"/>
              <a:buChar char="✔"/>
            </a:pPr>
            <a:r>
              <a:rPr lang="en-US" sz="2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Drastic Reduction in overall validation effort</a:t>
            </a:r>
            <a:endParaRPr/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Noto Sans Symbols"/>
              <a:buChar char="✔"/>
            </a:pPr>
            <a:r>
              <a:rPr lang="en-US" sz="28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50-60% reduction in validation effort </a:t>
            </a:r>
            <a:endParaRPr/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Noto Sans Symbols"/>
              <a:buChar char="✔"/>
            </a:pPr>
            <a:r>
              <a:rPr lang="en-US" sz="28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Faster Coverage convergence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914400" marR="0" lvl="1" indent="-279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endParaRPr sz="2800" b="0" i="0" u="none" strike="noStrike" cap="none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Noto Sans Symbols"/>
              <a:buChar char="✔"/>
            </a:pPr>
            <a:r>
              <a:rPr lang="en-US" sz="2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Significant Reduction in Space Requirement</a:t>
            </a:r>
            <a:endParaRPr/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2794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None/>
            </a:pPr>
            <a:endParaRPr sz="2800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-45720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Noto Sans Symbols"/>
              <a:buChar char="✔"/>
            </a:pPr>
            <a:r>
              <a:rPr lang="en-US" sz="2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Road ahead:</a:t>
            </a:r>
            <a:endParaRPr/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Noto Sans Symbols"/>
              <a:buChar char="✔"/>
            </a:pPr>
            <a:r>
              <a:rPr lang="en-US" sz="28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Transient states</a:t>
            </a:r>
            <a:endParaRPr/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Noto Sans Symbols"/>
              <a:buChar char="✔"/>
            </a:pPr>
            <a:r>
              <a:rPr lang="en-US" sz="28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Validation of an Internal cache coherence protocol at IMEC</a:t>
            </a:r>
            <a:endParaRPr/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Noto Sans Symbols"/>
              <a:buChar char="✔"/>
            </a:pPr>
            <a:r>
              <a:rPr lang="en-US" sz="2800" b="0" i="0" u="none" strike="noStrike" cap="none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Moving beyond MESI</a:t>
            </a:r>
            <a:endParaRPr/>
          </a:p>
          <a:p>
            <a:pPr marL="742950" marR="0" lvl="1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742950" marR="0" lvl="1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2857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3" name="Google Shape;1113;p37"/>
          <p:cNvSpPr txBox="1">
            <a:spLocks noGrp="1"/>
          </p:cNvSpPr>
          <p:nvPr>
            <p:ph type="title"/>
          </p:nvPr>
        </p:nvSpPr>
        <p:spPr>
          <a:xfrm>
            <a:off x="4313" y="5692"/>
            <a:ext cx="10515600" cy="57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Conclusions</a:t>
            </a:r>
            <a:endParaRPr/>
          </a:p>
        </p:txBody>
      </p:sp>
      <p:pic>
        <p:nvPicPr>
          <p:cNvPr id="1114" name="Google Shape;1114;p37"/>
          <p:cNvPicPr preferRelativeResize="0"/>
          <p:nvPr/>
        </p:nvPicPr>
        <p:blipFill rotWithShape="1">
          <a:blip r:embed="rId3">
            <a:alphaModFix/>
          </a:blip>
          <a:srcRect l="-203125" t="-203125" r="-203125" b="-203125"/>
          <a:stretch/>
        </p:blipFill>
        <p:spPr>
          <a:xfrm>
            <a:off x="10052304" y="4718304"/>
            <a:ext cx="2057400" cy="2057400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61785">
        <p14:flythrough dir="ou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9" name="Google Shape;1119;p38"/>
          <p:cNvSpPr txBox="1"/>
          <p:nvPr/>
        </p:nvSpPr>
        <p:spPr>
          <a:xfrm>
            <a:off x="0" y="1051793"/>
            <a:ext cx="12194764" cy="26776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eriod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Lyu, Y., Qin, X, Chen M, and Mishra P, Directed test generation for validation of cache coherence protocols. IEEE Transactions on Computer-Aided Design of Integrated Circuits and Systems 38, 1 (2019), 163-176</a:t>
            </a:r>
            <a:endParaRPr/>
          </a:p>
          <a:p>
            <a:pPr marL="457200" marR="0" lvl="1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AutoNum type="arabicPeriod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Qin, X, and Mishra, P. Automated generation of directed tests for transition coverage in cache coherence protocols. In 2012 Design, Automation Test in Europe Conference Exhibition(2004), vol 1, pp. 182-187 Vol 1</a:t>
            </a:r>
            <a:endParaRPr/>
          </a:p>
        </p:txBody>
      </p:sp>
      <p:sp>
        <p:nvSpPr>
          <p:cNvPr id="1120" name="Google Shape;1120;p38"/>
          <p:cNvSpPr txBox="1">
            <a:spLocks noGrp="1"/>
          </p:cNvSpPr>
          <p:nvPr>
            <p:ph type="title"/>
          </p:nvPr>
        </p:nvSpPr>
        <p:spPr>
          <a:xfrm>
            <a:off x="4313" y="5692"/>
            <a:ext cx="10515600" cy="57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References</a:t>
            </a:r>
            <a:endParaRPr/>
          </a:p>
        </p:txBody>
      </p:sp>
      <p:pic>
        <p:nvPicPr>
          <p:cNvPr id="1121" name="Google Shape;1121;p38"/>
          <p:cNvPicPr preferRelativeResize="0"/>
          <p:nvPr/>
        </p:nvPicPr>
        <p:blipFill rotWithShape="1">
          <a:blip r:embed="rId3">
            <a:alphaModFix/>
          </a:blip>
          <a:srcRect l="-203125" t="-203125" r="-203125" b="-203125"/>
          <a:stretch/>
        </p:blipFill>
        <p:spPr>
          <a:xfrm>
            <a:off x="10052304" y="4718304"/>
            <a:ext cx="2057400" cy="2057400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9461">
        <p14:flythrough dir="ou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4"/>
          <p:cNvSpPr txBox="1">
            <a:spLocks noGrp="1"/>
          </p:cNvSpPr>
          <p:nvPr>
            <p:ph type="title"/>
          </p:nvPr>
        </p:nvSpPr>
        <p:spPr>
          <a:xfrm>
            <a:off x="4313" y="5692"/>
            <a:ext cx="10515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Multi Core Processors</a:t>
            </a:r>
            <a:endParaRPr/>
          </a:p>
        </p:txBody>
      </p:sp>
      <p:sp>
        <p:nvSpPr>
          <p:cNvPr id="127" name="Google Shape;127;p4"/>
          <p:cNvSpPr txBox="1"/>
          <p:nvPr/>
        </p:nvSpPr>
        <p:spPr>
          <a:xfrm>
            <a:off x="0" y="590468"/>
            <a:ext cx="10515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7500"/>
          </a:bodyPr>
          <a:lstStyle/>
          <a:p>
            <a:pPr marL="457200" marR="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Modern processors have multiple cores </a:t>
            </a:r>
            <a:endParaRPr/>
          </a:p>
        </p:txBody>
      </p:sp>
      <p:sp>
        <p:nvSpPr>
          <p:cNvPr id="128" name="Google Shape;128;p4"/>
          <p:cNvSpPr txBox="1"/>
          <p:nvPr/>
        </p:nvSpPr>
        <p:spPr>
          <a:xfrm>
            <a:off x="0" y="1175244"/>
            <a:ext cx="10515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75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4"/>
          <p:cNvSpPr txBox="1"/>
          <p:nvPr/>
        </p:nvSpPr>
        <p:spPr>
          <a:xfrm>
            <a:off x="4313" y="1175244"/>
            <a:ext cx="10515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75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    Can have 4, 8, 16, 32 cores</a:t>
            </a:r>
            <a:endParaRPr/>
          </a:p>
        </p:txBody>
      </p:sp>
      <p:sp>
        <p:nvSpPr>
          <p:cNvPr id="130" name="Google Shape;130;p4"/>
          <p:cNvSpPr txBox="1"/>
          <p:nvPr/>
        </p:nvSpPr>
        <p:spPr>
          <a:xfrm>
            <a:off x="0" y="1760020"/>
            <a:ext cx="10515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75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   Each core has its own private cache</a:t>
            </a:r>
            <a:endParaRPr/>
          </a:p>
        </p:txBody>
      </p:sp>
      <p:sp>
        <p:nvSpPr>
          <p:cNvPr id="131" name="Google Shape;131;p4"/>
          <p:cNvSpPr txBox="1"/>
          <p:nvPr/>
        </p:nvSpPr>
        <p:spPr>
          <a:xfrm>
            <a:off x="0" y="2929572"/>
            <a:ext cx="10515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75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endParaRPr sz="20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4"/>
          <p:cNvSpPr txBox="1"/>
          <p:nvPr/>
        </p:nvSpPr>
        <p:spPr>
          <a:xfrm>
            <a:off x="4313" y="2344796"/>
            <a:ext cx="10515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75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    At the last level, we have a shared memory (main memory)</a:t>
            </a:r>
            <a:endParaRPr/>
          </a:p>
        </p:txBody>
      </p:sp>
      <p:grpSp>
        <p:nvGrpSpPr>
          <p:cNvPr id="133" name="Google Shape;133;p4"/>
          <p:cNvGrpSpPr/>
          <p:nvPr/>
        </p:nvGrpSpPr>
        <p:grpSpPr>
          <a:xfrm>
            <a:off x="6590233" y="2344796"/>
            <a:ext cx="5198653" cy="3791883"/>
            <a:chOff x="2046009" y="1016090"/>
            <a:chExt cx="9868119" cy="4506750"/>
          </a:xfrm>
        </p:grpSpPr>
        <p:sp>
          <p:nvSpPr>
            <p:cNvPr id="134" name="Google Shape;134;p4"/>
            <p:cNvSpPr/>
            <p:nvPr/>
          </p:nvSpPr>
          <p:spPr>
            <a:xfrm>
              <a:off x="2046009" y="1016091"/>
              <a:ext cx="1279585" cy="733245"/>
            </a:xfrm>
            <a:prstGeom prst="ellipse">
              <a:avLst/>
            </a:prstGeom>
            <a:solidFill>
              <a:schemeClr val="lt1"/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1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Core 1</a:t>
              </a:r>
              <a:endPara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5" name="Google Shape;135;p4"/>
            <p:cNvSpPr/>
            <p:nvPr/>
          </p:nvSpPr>
          <p:spPr>
            <a:xfrm>
              <a:off x="8889630" y="1016090"/>
              <a:ext cx="1279586" cy="733245"/>
            </a:xfrm>
            <a:prstGeom prst="ellipse">
              <a:avLst/>
            </a:prstGeom>
            <a:solidFill>
              <a:schemeClr val="lt1"/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Core n</a:t>
              </a:r>
              <a:endPara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36" name="Google Shape;136;p4"/>
            <p:cNvSpPr/>
            <p:nvPr/>
          </p:nvSpPr>
          <p:spPr>
            <a:xfrm>
              <a:off x="2051261" y="2086652"/>
              <a:ext cx="1279585" cy="776378"/>
            </a:xfrm>
            <a:prstGeom prst="rect">
              <a:avLst/>
            </a:prstGeom>
            <a:solidFill>
              <a:schemeClr val="lt1"/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Cache  Controller</a:t>
              </a:r>
              <a:endParaRPr/>
            </a:p>
          </p:txBody>
        </p:sp>
        <p:sp>
          <p:nvSpPr>
            <p:cNvPr id="137" name="Google Shape;137;p4"/>
            <p:cNvSpPr/>
            <p:nvPr/>
          </p:nvSpPr>
          <p:spPr>
            <a:xfrm>
              <a:off x="8894883" y="2086651"/>
              <a:ext cx="1279585" cy="776378"/>
            </a:xfrm>
            <a:prstGeom prst="rect">
              <a:avLst/>
            </a:prstGeom>
            <a:solidFill>
              <a:schemeClr val="lt1"/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Cache  Controller</a:t>
              </a:r>
              <a:endPara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38" name="Google Shape;138;p4"/>
            <p:cNvCxnSpPr/>
            <p:nvPr/>
          </p:nvCxnSpPr>
          <p:spPr>
            <a:xfrm>
              <a:off x="2633932" y="1749725"/>
              <a:ext cx="8626" cy="339306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triangle" w="med" len="med"/>
              <a:tailEnd type="triangle" w="med" len="med"/>
            </a:ln>
          </p:spPr>
        </p:cxnSp>
        <p:cxnSp>
          <p:nvCxnSpPr>
            <p:cNvPr id="139" name="Google Shape;139;p4"/>
            <p:cNvCxnSpPr/>
            <p:nvPr/>
          </p:nvCxnSpPr>
          <p:spPr>
            <a:xfrm>
              <a:off x="9506309" y="1749725"/>
              <a:ext cx="8626" cy="339306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triangle" w="med" len="med"/>
              <a:tailEnd type="triangle" w="med" len="med"/>
            </a:ln>
          </p:spPr>
        </p:cxnSp>
        <p:cxnSp>
          <p:nvCxnSpPr>
            <p:cNvPr id="140" name="Google Shape;140;p4"/>
            <p:cNvCxnSpPr/>
            <p:nvPr/>
          </p:nvCxnSpPr>
          <p:spPr>
            <a:xfrm>
              <a:off x="2633931" y="2856781"/>
              <a:ext cx="8626" cy="339306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  <p:cxnSp>
          <p:nvCxnSpPr>
            <p:cNvPr id="141" name="Google Shape;141;p4"/>
            <p:cNvCxnSpPr/>
            <p:nvPr/>
          </p:nvCxnSpPr>
          <p:spPr>
            <a:xfrm>
              <a:off x="9448799" y="2856781"/>
              <a:ext cx="8626" cy="339306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  <p:cxnSp>
          <p:nvCxnSpPr>
            <p:cNvPr id="142" name="Google Shape;142;p4"/>
            <p:cNvCxnSpPr/>
            <p:nvPr/>
          </p:nvCxnSpPr>
          <p:spPr>
            <a:xfrm rot="10800000" flipH="1">
              <a:off x="2647411" y="3166433"/>
              <a:ext cx="6780362" cy="34506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43" name="Google Shape;143;p4"/>
            <p:cNvCxnSpPr/>
            <p:nvPr/>
          </p:nvCxnSpPr>
          <p:spPr>
            <a:xfrm>
              <a:off x="6026989" y="3187459"/>
              <a:ext cx="8626" cy="411193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triangle" w="med" len="med"/>
              <a:tailEnd type="triangle" w="med" len="med"/>
            </a:ln>
          </p:spPr>
        </p:cxnSp>
        <p:sp>
          <p:nvSpPr>
            <p:cNvPr id="144" name="Google Shape;144;p4"/>
            <p:cNvSpPr/>
            <p:nvPr/>
          </p:nvSpPr>
          <p:spPr>
            <a:xfrm>
              <a:off x="3560883" y="4933368"/>
              <a:ext cx="5103962" cy="589472"/>
            </a:xfrm>
            <a:prstGeom prst="rect">
              <a:avLst/>
            </a:prstGeom>
            <a:solidFill>
              <a:schemeClr val="lt1"/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Main Memory</a:t>
              </a:r>
              <a:endParaRPr/>
            </a:p>
          </p:txBody>
        </p:sp>
        <p:cxnSp>
          <p:nvCxnSpPr>
            <p:cNvPr id="145" name="Google Shape;145;p4"/>
            <p:cNvCxnSpPr/>
            <p:nvPr/>
          </p:nvCxnSpPr>
          <p:spPr>
            <a:xfrm flipH="1">
              <a:off x="3318293" y="2497347"/>
              <a:ext cx="480204" cy="8626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triangle" w="med" len="med"/>
              <a:tailEnd type="triangle" w="med" len="med"/>
            </a:ln>
          </p:spPr>
        </p:cxnSp>
        <p:sp>
          <p:nvSpPr>
            <p:cNvPr id="146" name="Google Shape;146;p4"/>
            <p:cNvSpPr/>
            <p:nvPr/>
          </p:nvSpPr>
          <p:spPr>
            <a:xfrm>
              <a:off x="3790921" y="2115406"/>
              <a:ext cx="1279585" cy="776378"/>
            </a:xfrm>
            <a:prstGeom prst="rect">
              <a:avLst/>
            </a:prstGeom>
            <a:solidFill>
              <a:schemeClr val="lt1"/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Private Data Cache</a:t>
              </a:r>
              <a:endPara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47" name="Google Shape;147;p4"/>
            <p:cNvCxnSpPr/>
            <p:nvPr/>
          </p:nvCxnSpPr>
          <p:spPr>
            <a:xfrm flipH="1">
              <a:off x="10161915" y="2454214"/>
              <a:ext cx="480204" cy="8626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triangle" w="med" len="med"/>
              <a:tailEnd type="triangle" w="med" len="med"/>
            </a:ln>
          </p:spPr>
        </p:cxnSp>
        <p:sp>
          <p:nvSpPr>
            <p:cNvPr id="148" name="Google Shape;148;p4"/>
            <p:cNvSpPr/>
            <p:nvPr/>
          </p:nvSpPr>
          <p:spPr>
            <a:xfrm>
              <a:off x="10634543" y="2072273"/>
              <a:ext cx="1279585" cy="776378"/>
            </a:xfrm>
            <a:prstGeom prst="rect">
              <a:avLst/>
            </a:prstGeom>
            <a:solidFill>
              <a:schemeClr val="lt1"/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0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Private Data Cache</a:t>
              </a:r>
              <a:endPara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49" name="Google Shape;149;p4"/>
            <p:cNvSpPr/>
            <p:nvPr/>
          </p:nvSpPr>
          <p:spPr>
            <a:xfrm>
              <a:off x="4020960" y="3596274"/>
              <a:ext cx="4040036" cy="776378"/>
            </a:xfrm>
            <a:prstGeom prst="rect">
              <a:avLst/>
            </a:prstGeom>
            <a:solidFill>
              <a:schemeClr val="lt1"/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Last Level Cache/Memory Controller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50" name="Google Shape;150;p4"/>
            <p:cNvCxnSpPr/>
            <p:nvPr/>
          </p:nvCxnSpPr>
          <p:spPr>
            <a:xfrm flipH="1">
              <a:off x="8048443" y="3978214"/>
              <a:ext cx="480204" cy="8626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triangle" w="med" len="med"/>
              <a:tailEnd type="triangle" w="med" len="med"/>
            </a:ln>
          </p:spPr>
        </p:cxnSp>
        <p:sp>
          <p:nvSpPr>
            <p:cNvPr id="151" name="Google Shape;151;p4"/>
            <p:cNvSpPr/>
            <p:nvPr/>
          </p:nvSpPr>
          <p:spPr>
            <a:xfrm>
              <a:off x="8521071" y="3596273"/>
              <a:ext cx="2185358" cy="776378"/>
            </a:xfrm>
            <a:prstGeom prst="rect">
              <a:avLst/>
            </a:prstGeom>
            <a:solidFill>
              <a:schemeClr val="lt1"/>
            </a:solidFill>
            <a:ln w="1270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200" b="0" i="0" u="none" strike="noStrike" cap="non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Last Level Cache</a:t>
              </a:r>
              <a:endPara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cxnSp>
          <p:nvCxnSpPr>
            <p:cNvPr id="152" name="Google Shape;152;p4"/>
            <p:cNvCxnSpPr/>
            <p:nvPr/>
          </p:nvCxnSpPr>
          <p:spPr>
            <a:xfrm>
              <a:off x="6026988" y="4380779"/>
              <a:ext cx="8626" cy="554967"/>
            </a:xfrm>
            <a:prstGeom prst="straightConnector1">
              <a:avLst/>
            </a:prstGeom>
            <a:noFill/>
            <a:ln w="28575" cap="flat" cmpd="sng">
              <a:solidFill>
                <a:schemeClr val="dk1"/>
              </a:solidFill>
              <a:prstDash val="solid"/>
              <a:miter lim="800000"/>
              <a:headEnd type="triangle" w="med" len="med"/>
              <a:tailEnd type="triangle" w="med" len="med"/>
            </a:ln>
          </p:spPr>
        </p:cxnSp>
        <p:cxnSp>
          <p:nvCxnSpPr>
            <p:cNvPr id="153" name="Google Shape;153;p4"/>
            <p:cNvCxnSpPr/>
            <p:nvPr/>
          </p:nvCxnSpPr>
          <p:spPr>
            <a:xfrm rot="10800000" flipH="1">
              <a:off x="5465372" y="2289414"/>
              <a:ext cx="2654061" cy="5751"/>
            </a:xfrm>
            <a:prstGeom prst="straightConnector1">
              <a:avLst/>
            </a:prstGeom>
            <a:noFill/>
            <a:ln w="12700" cap="flat" cmpd="sng">
              <a:solidFill>
                <a:schemeClr val="dk1"/>
              </a:solidFill>
              <a:prstDash val="dash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154" name="Google Shape;154;p4"/>
          <p:cNvSpPr txBox="1"/>
          <p:nvPr/>
        </p:nvSpPr>
        <p:spPr>
          <a:xfrm>
            <a:off x="4313" y="3005196"/>
            <a:ext cx="10795000" cy="12324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5.    Enhanced concurrency, useful for simultaneous thread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      execution / parallel workloads – different threads executing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</a:pP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      on different co</a:t>
            </a: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</a:t>
            </a:r>
            <a:r>
              <a:rPr lang="en-US"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 sharing a set of common variables</a:t>
            </a:r>
            <a:endParaRPr/>
          </a:p>
        </p:txBody>
      </p:sp>
      <p:pic>
        <p:nvPicPr>
          <p:cNvPr id="155" name="Google Shape;155;p4"/>
          <p:cNvPicPr preferRelativeResize="0"/>
          <p:nvPr/>
        </p:nvPicPr>
        <p:blipFill rotWithShape="1">
          <a:blip r:embed="rId3">
            <a:alphaModFix/>
          </a:blip>
          <a:srcRect l="-203125" t="-203125" r="-203125" b="-203125"/>
          <a:stretch/>
        </p:blipFill>
        <p:spPr>
          <a:xfrm>
            <a:off x="10052304" y="4718304"/>
            <a:ext cx="2057400" cy="2057400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51212">
        <p14:flythrough dir="ou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" name="Google Shape;1126;p39"/>
          <p:cNvSpPr txBox="1">
            <a:spLocks noGrp="1"/>
          </p:cNvSpPr>
          <p:nvPr>
            <p:ph type="title"/>
          </p:nvPr>
        </p:nvSpPr>
        <p:spPr>
          <a:xfrm>
            <a:off x="838200" y="2766144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0"/>
              <a:buFont typeface="Calibri"/>
              <a:buNone/>
            </a:pPr>
            <a:r>
              <a:rPr lang="en-US" sz="8000"/>
              <a:t>Thank You</a:t>
            </a:r>
            <a:endParaRPr/>
          </a:p>
        </p:txBody>
      </p:sp>
      <p:pic>
        <p:nvPicPr>
          <p:cNvPr id="1127" name="Google Shape;1127;p39"/>
          <p:cNvPicPr preferRelativeResize="0"/>
          <p:nvPr/>
        </p:nvPicPr>
        <p:blipFill rotWithShape="1">
          <a:blip r:embed="rId3">
            <a:alphaModFix/>
          </a:blip>
          <a:srcRect l="-203125" t="-203125" r="-203125" b="-203125"/>
          <a:stretch/>
        </p:blipFill>
        <p:spPr>
          <a:xfrm>
            <a:off x="10052304" y="4718304"/>
            <a:ext cx="2057400" cy="2057400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33264">
        <p14:flythrough dir="ou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5"/>
          <p:cNvSpPr/>
          <p:nvPr/>
        </p:nvSpPr>
        <p:spPr>
          <a:xfrm>
            <a:off x="3469367" y="1145488"/>
            <a:ext cx="1279586" cy="733245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Core 1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5"/>
          <p:cNvSpPr/>
          <p:nvPr/>
        </p:nvSpPr>
        <p:spPr>
          <a:xfrm>
            <a:off x="6143554" y="1102355"/>
            <a:ext cx="1279586" cy="733245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Core 2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2" name="Google Shape;162;p5"/>
          <p:cNvSpPr/>
          <p:nvPr/>
        </p:nvSpPr>
        <p:spPr>
          <a:xfrm>
            <a:off x="3474620" y="2216049"/>
            <a:ext cx="1279585" cy="1811547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 Cache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p5"/>
          <p:cNvSpPr/>
          <p:nvPr/>
        </p:nvSpPr>
        <p:spPr>
          <a:xfrm>
            <a:off x="6148808" y="2172916"/>
            <a:ext cx="1279585" cy="1811547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L1 Cache</a:t>
            </a:r>
            <a:endParaRPr/>
          </a:p>
        </p:txBody>
      </p:sp>
      <p:cxnSp>
        <p:nvCxnSpPr>
          <p:cNvPr id="164" name="Google Shape;164;p5"/>
          <p:cNvCxnSpPr/>
          <p:nvPr/>
        </p:nvCxnSpPr>
        <p:spPr>
          <a:xfrm>
            <a:off x="4057291" y="1879122"/>
            <a:ext cx="8626" cy="339306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165" name="Google Shape;165;p5"/>
          <p:cNvCxnSpPr/>
          <p:nvPr/>
        </p:nvCxnSpPr>
        <p:spPr>
          <a:xfrm>
            <a:off x="6774612" y="1835988"/>
            <a:ext cx="8626" cy="339307"/>
          </a:xfrm>
          <a:prstGeom prst="straightConnector1">
            <a:avLst/>
          </a:prstGeom>
          <a:noFill/>
          <a:ln w="28575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66" name="Google Shape;166;p5"/>
          <p:cNvSpPr txBox="1"/>
          <p:nvPr/>
        </p:nvSpPr>
        <p:spPr>
          <a:xfrm>
            <a:off x="1599480" y="1321333"/>
            <a:ext cx="177366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Load r1, mem[A]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67" name="Google Shape;167;p5"/>
          <p:cNvGrpSpPr/>
          <p:nvPr/>
        </p:nvGrpSpPr>
        <p:grpSpPr>
          <a:xfrm>
            <a:off x="3129563" y="2817132"/>
            <a:ext cx="1632659" cy="371296"/>
            <a:chOff x="3129563" y="2817132"/>
            <a:chExt cx="1632659" cy="371296"/>
          </a:xfrm>
        </p:grpSpPr>
        <p:sp>
          <p:nvSpPr>
            <p:cNvPr id="168" name="Google Shape;168;p5"/>
            <p:cNvSpPr txBox="1"/>
            <p:nvPr/>
          </p:nvSpPr>
          <p:spPr>
            <a:xfrm>
              <a:off x="3473514" y="2819096"/>
              <a:ext cx="1288708" cy="369332"/>
            </a:xfrm>
            <a:prstGeom prst="rect">
              <a:avLst/>
            </a:prstGeom>
            <a:solidFill>
              <a:srgbClr val="92D050"/>
            </a:solidFill>
            <a:ln w="9525" cap="flat" cmpd="sng">
              <a:solidFill>
                <a:srgbClr val="92D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42</a:t>
              </a:r>
              <a:endParaRPr/>
            </a:p>
          </p:txBody>
        </p:sp>
        <p:sp>
          <p:nvSpPr>
            <p:cNvPr id="169" name="Google Shape;169;p5"/>
            <p:cNvSpPr txBox="1"/>
            <p:nvPr/>
          </p:nvSpPr>
          <p:spPr>
            <a:xfrm>
              <a:off x="3129563" y="2817132"/>
              <a:ext cx="351692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0" name="Google Shape;170;p5"/>
          <p:cNvSpPr txBox="1"/>
          <p:nvPr/>
        </p:nvSpPr>
        <p:spPr>
          <a:xfrm>
            <a:off x="7632220" y="1991318"/>
            <a:ext cx="177366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Load r1, mem[A]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71" name="Google Shape;171;p5"/>
          <p:cNvGrpSpPr/>
          <p:nvPr/>
        </p:nvGrpSpPr>
        <p:grpSpPr>
          <a:xfrm>
            <a:off x="5783623" y="2813345"/>
            <a:ext cx="1632659" cy="383709"/>
            <a:chOff x="3129563" y="2804719"/>
            <a:chExt cx="1632659" cy="383709"/>
          </a:xfrm>
        </p:grpSpPr>
        <p:sp>
          <p:nvSpPr>
            <p:cNvPr id="172" name="Google Shape;172;p5"/>
            <p:cNvSpPr txBox="1"/>
            <p:nvPr/>
          </p:nvSpPr>
          <p:spPr>
            <a:xfrm>
              <a:off x="3487891" y="2804719"/>
              <a:ext cx="1274331" cy="383709"/>
            </a:xfrm>
            <a:prstGeom prst="rect">
              <a:avLst/>
            </a:prstGeom>
            <a:solidFill>
              <a:srgbClr val="92D050"/>
            </a:solidFill>
            <a:ln w="9525" cap="flat" cmpd="sng">
              <a:solidFill>
                <a:srgbClr val="92D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42</a:t>
              </a:r>
              <a:endParaRPr/>
            </a:p>
          </p:txBody>
        </p:sp>
        <p:sp>
          <p:nvSpPr>
            <p:cNvPr id="173" name="Google Shape;173;p5"/>
            <p:cNvSpPr txBox="1"/>
            <p:nvPr/>
          </p:nvSpPr>
          <p:spPr>
            <a:xfrm>
              <a:off x="3129563" y="2817132"/>
              <a:ext cx="351692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4" name="Google Shape;174;p5"/>
          <p:cNvSpPr txBox="1"/>
          <p:nvPr/>
        </p:nvSpPr>
        <p:spPr>
          <a:xfrm>
            <a:off x="0" y="0"/>
            <a:ext cx="10515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4400" b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Cache coherence in Multicore processors</a:t>
            </a:r>
            <a:endParaRPr sz="4400" b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175" name="Google Shape;175;p5"/>
          <p:cNvGrpSpPr/>
          <p:nvPr/>
        </p:nvGrpSpPr>
        <p:grpSpPr>
          <a:xfrm>
            <a:off x="3129563" y="2833128"/>
            <a:ext cx="1632659" cy="371296"/>
            <a:chOff x="3129563" y="2817132"/>
            <a:chExt cx="1632659" cy="371296"/>
          </a:xfrm>
        </p:grpSpPr>
        <p:sp>
          <p:nvSpPr>
            <p:cNvPr id="176" name="Google Shape;176;p5"/>
            <p:cNvSpPr txBox="1"/>
            <p:nvPr/>
          </p:nvSpPr>
          <p:spPr>
            <a:xfrm>
              <a:off x="3473514" y="2819096"/>
              <a:ext cx="1288708" cy="369332"/>
            </a:xfrm>
            <a:prstGeom prst="rect">
              <a:avLst/>
            </a:prstGeom>
            <a:solidFill>
              <a:srgbClr val="92D050"/>
            </a:solidFill>
            <a:ln w="9525" cap="flat" cmpd="sng">
              <a:solidFill>
                <a:srgbClr val="92D05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43</a:t>
              </a:r>
              <a:endParaRPr/>
            </a:p>
          </p:txBody>
        </p:sp>
        <p:sp>
          <p:nvSpPr>
            <p:cNvPr id="177" name="Google Shape;177;p5"/>
            <p:cNvSpPr txBox="1"/>
            <p:nvPr/>
          </p:nvSpPr>
          <p:spPr>
            <a:xfrm>
              <a:off x="3129563" y="2817132"/>
              <a:ext cx="351692" cy="36933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A</a:t>
              </a:r>
              <a:endParaRPr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78" name="Google Shape;178;p5"/>
          <p:cNvSpPr txBox="1"/>
          <p:nvPr/>
        </p:nvSpPr>
        <p:spPr>
          <a:xfrm>
            <a:off x="1330681" y="3279095"/>
            <a:ext cx="2204988" cy="646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 r1, r1, #1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Store r1, mem[A]</a:t>
            </a:r>
            <a:endParaRPr/>
          </a:p>
        </p:txBody>
      </p:sp>
      <p:sp>
        <p:nvSpPr>
          <p:cNvPr id="179" name="Google Shape;179;p5"/>
          <p:cNvSpPr txBox="1"/>
          <p:nvPr/>
        </p:nvSpPr>
        <p:spPr>
          <a:xfrm>
            <a:off x="0" y="5005341"/>
            <a:ext cx="12192000" cy="9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           To prevent this inconsistency, we need to ensure the SWMR invariant, 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   The value of the given memory location should be propagated correctly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0" name="Google Shape;180;p5"/>
          <p:cNvSpPr txBox="1"/>
          <p:nvPr/>
        </p:nvSpPr>
        <p:spPr>
          <a:xfrm>
            <a:off x="4748953" y="4434813"/>
            <a:ext cx="5894481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Single Write, Multiple Read (SWMR) Invariant</a:t>
            </a:r>
            <a:endParaRPr sz="240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1" name="Google Shape;181;p5"/>
          <p:cNvSpPr txBox="1"/>
          <p:nvPr/>
        </p:nvSpPr>
        <p:spPr>
          <a:xfrm>
            <a:off x="8519054" y="5896672"/>
            <a:ext cx="4459192" cy="4616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Data Value Invariant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2" name="Google Shape;182;p5"/>
          <p:cNvPicPr preferRelativeResize="0"/>
          <p:nvPr/>
        </p:nvPicPr>
        <p:blipFill rotWithShape="1">
          <a:blip r:embed="rId3">
            <a:alphaModFix/>
          </a:blip>
          <a:srcRect l="-203125" t="-203125" r="-203125" b="-203125"/>
          <a:stretch/>
        </p:blipFill>
        <p:spPr>
          <a:xfrm>
            <a:off x="10052304" y="4718304"/>
            <a:ext cx="2057400" cy="2057400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89847">
        <p14:flythrough dir="ou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1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p6"/>
          <p:cNvSpPr txBox="1"/>
          <p:nvPr/>
        </p:nvSpPr>
        <p:spPr>
          <a:xfrm>
            <a:off x="0" y="0"/>
            <a:ext cx="10515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Cache Coherence Protocols</a:t>
            </a:r>
            <a:endParaRPr/>
          </a:p>
        </p:txBody>
      </p:sp>
      <p:sp>
        <p:nvSpPr>
          <p:cNvPr id="189" name="Google Shape;189;p6"/>
          <p:cNvSpPr txBox="1"/>
          <p:nvPr/>
        </p:nvSpPr>
        <p:spPr>
          <a:xfrm>
            <a:off x="0" y="584776"/>
            <a:ext cx="10515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457200" marR="0" lvl="0" indent="-4572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AutoNum type="arabicPeriod"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Set of rules that define the behavior of the cache controller upon receiving a request from a core.</a:t>
            </a:r>
            <a:endParaRPr/>
          </a:p>
        </p:txBody>
      </p:sp>
      <p:sp>
        <p:nvSpPr>
          <p:cNvPr id="190" name="Google Shape;190;p6"/>
          <p:cNvSpPr txBox="1"/>
          <p:nvPr/>
        </p:nvSpPr>
        <p:spPr>
          <a:xfrm>
            <a:off x="0" y="1169552"/>
            <a:ext cx="10515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75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   This behavior can be represented by an FSM for each memory block for each cache.</a:t>
            </a:r>
            <a:endParaRPr/>
          </a:p>
        </p:txBody>
      </p:sp>
      <p:sp>
        <p:nvSpPr>
          <p:cNvPr id="191" name="Google Shape;191;p6"/>
          <p:cNvSpPr/>
          <p:nvPr/>
        </p:nvSpPr>
        <p:spPr>
          <a:xfrm>
            <a:off x="979008" y="3388518"/>
            <a:ext cx="631663" cy="549295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endParaRPr/>
          </a:p>
        </p:txBody>
      </p:sp>
      <p:sp>
        <p:nvSpPr>
          <p:cNvPr id="192" name="Google Shape;192;p6"/>
          <p:cNvSpPr/>
          <p:nvPr/>
        </p:nvSpPr>
        <p:spPr>
          <a:xfrm>
            <a:off x="3130811" y="3393763"/>
            <a:ext cx="631663" cy="544050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endParaRPr/>
          </a:p>
        </p:txBody>
      </p:sp>
      <p:grpSp>
        <p:nvGrpSpPr>
          <p:cNvPr id="193" name="Google Shape;193;p6"/>
          <p:cNvGrpSpPr/>
          <p:nvPr/>
        </p:nvGrpSpPr>
        <p:grpSpPr>
          <a:xfrm>
            <a:off x="1610671" y="3663166"/>
            <a:ext cx="1520100" cy="279767"/>
            <a:chOff x="1597466" y="3397196"/>
            <a:chExt cx="1520100" cy="279767"/>
          </a:xfrm>
        </p:grpSpPr>
        <p:cxnSp>
          <p:nvCxnSpPr>
            <p:cNvPr id="194" name="Google Shape;194;p6"/>
            <p:cNvCxnSpPr>
              <a:stCxn id="191" idx="6"/>
              <a:endCxn id="192" idx="2"/>
            </p:cNvCxnSpPr>
            <p:nvPr/>
          </p:nvCxnSpPr>
          <p:spPr>
            <a:xfrm>
              <a:off x="1597466" y="3397196"/>
              <a:ext cx="1520100" cy="2700"/>
            </a:xfrm>
            <a:prstGeom prst="straightConnector1">
              <a:avLst/>
            </a:prstGeom>
            <a:noFill/>
            <a:ln w="19050" cap="flat" cmpd="sng">
              <a:solidFill>
                <a:schemeClr val="dk1"/>
              </a:solidFill>
              <a:prstDash val="solid"/>
              <a:miter lim="800000"/>
              <a:headEnd type="none" w="sm" len="sm"/>
              <a:tailEnd type="triangle" w="med" len="med"/>
            </a:ln>
          </p:spPr>
        </p:cxnSp>
        <p:sp>
          <p:nvSpPr>
            <p:cNvPr id="195" name="Google Shape;195;p6"/>
            <p:cNvSpPr txBox="1"/>
            <p:nvPr/>
          </p:nvSpPr>
          <p:spPr>
            <a:xfrm>
              <a:off x="1975468" y="3493777"/>
              <a:ext cx="1049633" cy="18318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1200"/>
                <a:buFont typeface="Calibri"/>
                <a:buNone/>
              </a:pPr>
              <a:r>
                <a:rPr lang="en-US" sz="12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Self Load</a:t>
              </a:r>
              <a:endParaRPr/>
            </a:p>
          </p:txBody>
        </p:sp>
      </p:grpSp>
      <p:cxnSp>
        <p:nvCxnSpPr>
          <p:cNvPr id="196" name="Google Shape;196;p6"/>
          <p:cNvCxnSpPr>
            <a:stCxn id="192" idx="1"/>
            <a:endCxn id="191" idx="7"/>
          </p:cNvCxnSpPr>
          <p:nvPr/>
        </p:nvCxnSpPr>
        <p:spPr>
          <a:xfrm rot="5400000" flipH="1">
            <a:off x="2368466" y="2618587"/>
            <a:ext cx="4500" cy="1705200"/>
          </a:xfrm>
          <a:prstGeom prst="bentConnector3">
            <a:avLst>
              <a:gd name="adj1" fmla="val 6967084"/>
            </a:avLst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197" name="Google Shape;197;p6"/>
          <p:cNvSpPr txBox="1"/>
          <p:nvPr/>
        </p:nvSpPr>
        <p:spPr>
          <a:xfrm>
            <a:off x="1455059" y="2922807"/>
            <a:ext cx="2640225" cy="2448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Invalidations or Replacements</a:t>
            </a:r>
            <a:endParaRPr/>
          </a:p>
        </p:txBody>
      </p:sp>
      <p:sp>
        <p:nvSpPr>
          <p:cNvPr id="198" name="Google Shape;198;p6"/>
          <p:cNvSpPr txBox="1"/>
          <p:nvPr/>
        </p:nvSpPr>
        <p:spPr>
          <a:xfrm>
            <a:off x="617377" y="4007230"/>
            <a:ext cx="4216794" cy="10964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FSM of Cache Controller for SI Protocol: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 S (Shared) : One or more core is reading the block.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rPr lang="en-US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I (Invalid) : Core is reading the block.</a:t>
            </a:r>
            <a:endParaRPr/>
          </a:p>
        </p:txBody>
      </p:sp>
      <p:sp>
        <p:nvSpPr>
          <p:cNvPr id="199" name="Google Shape;199;p6"/>
          <p:cNvSpPr/>
          <p:nvPr/>
        </p:nvSpPr>
        <p:spPr>
          <a:xfrm>
            <a:off x="6735413" y="2682382"/>
            <a:ext cx="631663" cy="549295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</a:t>
            </a:r>
            <a:endParaRPr/>
          </a:p>
        </p:txBody>
      </p:sp>
      <p:sp>
        <p:nvSpPr>
          <p:cNvPr id="200" name="Google Shape;200;p6"/>
          <p:cNvSpPr/>
          <p:nvPr/>
        </p:nvSpPr>
        <p:spPr>
          <a:xfrm>
            <a:off x="8887216" y="2687627"/>
            <a:ext cx="631663" cy="544050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</a:t>
            </a:r>
            <a:endParaRPr/>
          </a:p>
        </p:txBody>
      </p:sp>
      <p:cxnSp>
        <p:nvCxnSpPr>
          <p:cNvPr id="201" name="Google Shape;201;p6"/>
          <p:cNvCxnSpPr>
            <a:stCxn id="199" idx="6"/>
            <a:endCxn id="200" idx="2"/>
          </p:cNvCxnSpPr>
          <p:nvPr/>
        </p:nvCxnSpPr>
        <p:spPr>
          <a:xfrm>
            <a:off x="7367076" y="2957030"/>
            <a:ext cx="1520100" cy="27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cxnSp>
        <p:nvCxnSpPr>
          <p:cNvPr id="202" name="Google Shape;202;p6"/>
          <p:cNvCxnSpPr>
            <a:stCxn id="200" idx="1"/>
            <a:endCxn id="199" idx="7"/>
          </p:cNvCxnSpPr>
          <p:nvPr/>
        </p:nvCxnSpPr>
        <p:spPr>
          <a:xfrm rot="5400000" flipH="1">
            <a:off x="8124871" y="1912451"/>
            <a:ext cx="4500" cy="1705200"/>
          </a:xfrm>
          <a:prstGeom prst="bentConnector3">
            <a:avLst>
              <a:gd name="adj1" fmla="val 6967084"/>
            </a:avLst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203" name="Google Shape;203;p6"/>
          <p:cNvSpPr txBox="1"/>
          <p:nvPr/>
        </p:nvSpPr>
        <p:spPr>
          <a:xfrm>
            <a:off x="7211464" y="2216671"/>
            <a:ext cx="2640225" cy="2448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Invalidations or Replacements</a:t>
            </a:r>
            <a:endParaRPr/>
          </a:p>
        </p:txBody>
      </p:sp>
      <p:sp>
        <p:nvSpPr>
          <p:cNvPr id="204" name="Google Shape;204;p6"/>
          <p:cNvSpPr txBox="1"/>
          <p:nvPr/>
        </p:nvSpPr>
        <p:spPr>
          <a:xfrm>
            <a:off x="6375452" y="4873867"/>
            <a:ext cx="4709924" cy="1487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400"/>
              <a:buFont typeface="Calibri"/>
              <a:buNone/>
            </a:pPr>
            <a:r>
              <a:rPr lang="en-US" sz="140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FSM of Cache Controller for MSI Protocol: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400"/>
              <a:buFont typeface="Calibri"/>
              <a:buAutoNum type="arabicPeriod"/>
            </a:pPr>
            <a:r>
              <a:rPr lang="en-US" sz="140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S (shared) : One </a:t>
            </a:r>
            <a:r>
              <a:rPr lang="en-US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o</a:t>
            </a:r>
            <a:r>
              <a:rPr lang="en-US" sz="140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r more core is sharing the block.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400"/>
              <a:buFont typeface="Calibri"/>
              <a:buAutoNum type="arabicPeriod"/>
            </a:pPr>
            <a:r>
              <a:rPr lang="en-US" sz="140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I (Invalid) : No core is sharing the block</a:t>
            </a:r>
            <a:endParaRPr/>
          </a:p>
          <a:p>
            <a:pPr marL="342900" marR="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C0C0C"/>
              </a:buClr>
              <a:buSzPts val="1400"/>
              <a:buFont typeface="Calibri"/>
              <a:buAutoNum type="arabicPeriod"/>
            </a:pPr>
            <a:r>
              <a:rPr lang="en-US" sz="1400">
                <a:solidFill>
                  <a:srgbClr val="0C0C0C"/>
                </a:solidFill>
                <a:latin typeface="Calibri"/>
                <a:ea typeface="Calibri"/>
                <a:cs typeface="Calibri"/>
                <a:sym typeface="Calibri"/>
              </a:rPr>
              <a:t>M (Modified): Only one core is writing to the block</a:t>
            </a:r>
            <a:endParaRPr/>
          </a:p>
        </p:txBody>
      </p:sp>
      <p:sp>
        <p:nvSpPr>
          <p:cNvPr id="205" name="Google Shape;205;p6"/>
          <p:cNvSpPr txBox="1"/>
          <p:nvPr/>
        </p:nvSpPr>
        <p:spPr>
          <a:xfrm>
            <a:off x="7632282" y="2964581"/>
            <a:ext cx="1049633" cy="1831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Self Load</a:t>
            </a:r>
            <a:endParaRPr/>
          </a:p>
        </p:txBody>
      </p:sp>
      <p:sp>
        <p:nvSpPr>
          <p:cNvPr id="206" name="Google Shape;206;p6"/>
          <p:cNvSpPr/>
          <p:nvPr/>
        </p:nvSpPr>
        <p:spPr>
          <a:xfrm>
            <a:off x="7910430" y="4285352"/>
            <a:ext cx="631663" cy="549295"/>
          </a:xfrm>
          <a:prstGeom prst="ellipse">
            <a:avLst/>
          </a:prstGeom>
          <a:solidFill>
            <a:schemeClr val="lt1"/>
          </a:solidFill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</a:t>
            </a:r>
            <a:endParaRPr/>
          </a:p>
        </p:txBody>
      </p:sp>
      <p:cxnSp>
        <p:nvCxnSpPr>
          <p:cNvPr id="207" name="Google Shape;207;p6"/>
          <p:cNvCxnSpPr>
            <a:stCxn id="200" idx="4"/>
            <a:endCxn id="206" idx="6"/>
          </p:cNvCxnSpPr>
          <p:nvPr/>
        </p:nvCxnSpPr>
        <p:spPr>
          <a:xfrm flipH="1">
            <a:off x="8542148" y="3231677"/>
            <a:ext cx="660900" cy="13284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208" name="Google Shape;208;p6"/>
          <p:cNvSpPr txBox="1"/>
          <p:nvPr/>
        </p:nvSpPr>
        <p:spPr>
          <a:xfrm rot="-3758108">
            <a:off x="8597603" y="3697768"/>
            <a:ext cx="894035" cy="2448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Self Store</a:t>
            </a:r>
            <a:endParaRPr/>
          </a:p>
        </p:txBody>
      </p:sp>
      <p:cxnSp>
        <p:nvCxnSpPr>
          <p:cNvPr id="209" name="Google Shape;209;p6"/>
          <p:cNvCxnSpPr>
            <a:stCxn id="206" idx="2"/>
            <a:endCxn id="199" idx="4"/>
          </p:cNvCxnSpPr>
          <p:nvPr/>
        </p:nvCxnSpPr>
        <p:spPr>
          <a:xfrm rot="10800000">
            <a:off x="7051230" y="3231600"/>
            <a:ext cx="859200" cy="1328400"/>
          </a:xfrm>
          <a:prstGeom prst="straightConnector1">
            <a:avLst/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210" name="Google Shape;210;p6"/>
          <p:cNvSpPr txBox="1"/>
          <p:nvPr/>
        </p:nvSpPr>
        <p:spPr>
          <a:xfrm rot="3437610">
            <a:off x="7135894" y="3757658"/>
            <a:ext cx="1192465" cy="2448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Invalidations or Replacements</a:t>
            </a:r>
            <a:endParaRPr/>
          </a:p>
        </p:txBody>
      </p:sp>
      <p:cxnSp>
        <p:nvCxnSpPr>
          <p:cNvPr id="211" name="Google Shape;211;p6"/>
          <p:cNvCxnSpPr>
            <a:stCxn id="199" idx="2"/>
            <a:endCxn id="206" idx="3"/>
          </p:cNvCxnSpPr>
          <p:nvPr/>
        </p:nvCxnSpPr>
        <p:spPr>
          <a:xfrm>
            <a:off x="6735413" y="2957030"/>
            <a:ext cx="1267500" cy="1797300"/>
          </a:xfrm>
          <a:prstGeom prst="bentConnector4">
            <a:avLst>
              <a:gd name="adj1" fmla="val -18035"/>
              <a:gd name="adj2" fmla="val 100110"/>
            </a:avLst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212" name="Google Shape;212;p6"/>
          <p:cNvSpPr txBox="1"/>
          <p:nvPr/>
        </p:nvSpPr>
        <p:spPr>
          <a:xfrm rot="-5400000">
            <a:off x="5918436" y="3636821"/>
            <a:ext cx="894035" cy="2448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Self Store</a:t>
            </a:r>
            <a:endParaRPr/>
          </a:p>
        </p:txBody>
      </p:sp>
      <p:cxnSp>
        <p:nvCxnSpPr>
          <p:cNvPr id="213" name="Google Shape;213;p6"/>
          <p:cNvCxnSpPr>
            <a:stCxn id="206" idx="5"/>
            <a:endCxn id="200" idx="6"/>
          </p:cNvCxnSpPr>
          <p:nvPr/>
        </p:nvCxnSpPr>
        <p:spPr>
          <a:xfrm rot="-5400000">
            <a:off x="8086888" y="3322305"/>
            <a:ext cx="1794600" cy="1069200"/>
          </a:xfrm>
          <a:prstGeom prst="bentConnector4">
            <a:avLst>
              <a:gd name="adj1" fmla="val -117"/>
              <a:gd name="adj2" fmla="val 121389"/>
            </a:avLst>
          </a:prstGeom>
          <a:noFill/>
          <a:ln w="19050" cap="flat" cmpd="sng">
            <a:solidFill>
              <a:schemeClr val="dk1"/>
            </a:solidFill>
            <a:prstDash val="solid"/>
            <a:miter lim="800000"/>
            <a:headEnd type="none" w="sm" len="sm"/>
            <a:tailEnd type="triangle" w="med" len="med"/>
          </a:ln>
        </p:spPr>
      </p:cxnSp>
      <p:sp>
        <p:nvSpPr>
          <p:cNvPr id="214" name="Google Shape;214;p6"/>
          <p:cNvSpPr txBox="1"/>
          <p:nvPr/>
        </p:nvSpPr>
        <p:spPr>
          <a:xfrm rot="5400000">
            <a:off x="9451649" y="3721103"/>
            <a:ext cx="894035" cy="2448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rPr lang="en-US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Other Read</a:t>
            </a:r>
            <a:endParaRPr/>
          </a:p>
        </p:txBody>
      </p:sp>
      <p:pic>
        <p:nvPicPr>
          <p:cNvPr id="215" name="Google Shape;215;p6"/>
          <p:cNvPicPr preferRelativeResize="0"/>
          <p:nvPr/>
        </p:nvPicPr>
        <p:blipFill rotWithShape="1">
          <a:blip r:embed="rId3">
            <a:alphaModFix/>
          </a:blip>
          <a:srcRect l="-203125" t="-203125" r="-203125" b="-203125"/>
          <a:stretch/>
        </p:blipFill>
        <p:spPr>
          <a:xfrm>
            <a:off x="10052304" y="4718304"/>
            <a:ext cx="2057400" cy="2057400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137681">
        <p14:flythrough dir="ou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7"/>
          <p:cNvSpPr txBox="1"/>
          <p:nvPr/>
        </p:nvSpPr>
        <p:spPr>
          <a:xfrm>
            <a:off x="0" y="813376"/>
            <a:ext cx="10887807" cy="11079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✔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Cache Coherence Protocol is indispensable for concurrent multi-core programs</a:t>
            </a:r>
            <a:endParaRPr/>
          </a:p>
          <a:p>
            <a:pPr marL="800100" marR="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✔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Ensures Cache Consistency</a:t>
            </a:r>
            <a:endParaRPr/>
          </a:p>
          <a:p>
            <a:pPr marL="800100" marR="0" lvl="1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Google Shape;221;p7"/>
          <p:cNvSpPr txBox="1"/>
          <p:nvPr/>
        </p:nvSpPr>
        <p:spPr>
          <a:xfrm>
            <a:off x="0" y="4089182"/>
            <a:ext cx="10887900" cy="27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Char char="✔"/>
            </a:pPr>
            <a:r>
              <a:rPr lang="en-US" sz="2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Validation needs to ensure the following:</a:t>
            </a:r>
            <a:endParaRPr sz="1200"/>
          </a:p>
          <a:p>
            <a:pPr marL="800100" marR="0" lvl="1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Char char="✔"/>
            </a:pPr>
            <a:r>
              <a:rPr lang="en-US"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Examine all multi-core configurations - sequence of loads and stores in different order across multiple cores</a:t>
            </a:r>
            <a:endParaRPr sz="1200"/>
          </a:p>
          <a:p>
            <a:pPr marL="800100" marR="0" lvl="1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Char char="✔"/>
            </a:pPr>
            <a:r>
              <a:rPr lang="en-US"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Cover all states and transitions of the cache controller FSM for a block to ensure that all types of transactions are examined</a:t>
            </a: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00100" marR="0" lvl="1" indent="-330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Noto Sans Symbols"/>
              <a:buChar char="✔"/>
            </a:pPr>
            <a:r>
              <a:rPr lang="en-US"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Scale to large number of cores</a:t>
            </a:r>
            <a:endParaRPr sz="1200"/>
          </a:p>
          <a:p>
            <a:pPr marL="800100" marR="0" lvl="1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2" name="Google Shape;222;p7"/>
          <p:cNvSpPr txBox="1"/>
          <p:nvPr/>
        </p:nvSpPr>
        <p:spPr>
          <a:xfrm>
            <a:off x="0" y="0"/>
            <a:ext cx="10515600" cy="5847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75000" lnSpcReduction="2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Validation of Cache Coherence Protocol implementations</a:t>
            </a:r>
            <a:endParaRPr/>
          </a:p>
        </p:txBody>
      </p:sp>
      <p:sp>
        <p:nvSpPr>
          <p:cNvPr id="223" name="Google Shape;223;p7"/>
          <p:cNvSpPr txBox="1"/>
          <p:nvPr/>
        </p:nvSpPr>
        <p:spPr>
          <a:xfrm>
            <a:off x="-5751" y="2015323"/>
            <a:ext cx="10887807" cy="184665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✔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Ensuring correct implementation of cache coherence is important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00100" marR="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✔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Bugs in the cache controller coherence logic can lead to incorrect outcomes</a:t>
            </a: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800100" marR="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✔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Concurrency bugs are hard to debug and fix</a:t>
            </a:r>
            <a:endParaRPr/>
          </a:p>
          <a:p>
            <a:pPr marL="800100" marR="0" lvl="1" indent="-3429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✔"/>
            </a:pPr>
            <a:r>
              <a:rPr lang="en-US"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Necessitates a thorough validation process</a:t>
            </a:r>
            <a:endParaRPr/>
          </a:p>
          <a:p>
            <a:pPr marL="800100" marR="0" lvl="1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24" name="Google Shape;224;p7"/>
          <p:cNvPicPr preferRelativeResize="0"/>
          <p:nvPr/>
        </p:nvPicPr>
        <p:blipFill rotWithShape="1">
          <a:blip r:embed="rId3">
            <a:alphaModFix/>
          </a:blip>
          <a:srcRect l="-203125" t="-203125" r="-203125" b="-203125"/>
          <a:stretch/>
        </p:blipFill>
        <p:spPr>
          <a:xfrm>
            <a:off x="10052304" y="4718304"/>
            <a:ext cx="2057400" cy="2057400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73202">
        <p14:flythrough dir="ou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8"/>
          <p:cNvSpPr txBox="1">
            <a:spLocks noGrp="1"/>
          </p:cNvSpPr>
          <p:nvPr>
            <p:ph type="title"/>
          </p:nvPr>
        </p:nvSpPr>
        <p:spPr>
          <a:xfrm>
            <a:off x="4313" y="5691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 sz="7200" u="sng"/>
              <a:t>Outline                                          </a:t>
            </a:r>
            <a:endParaRPr/>
          </a:p>
        </p:txBody>
      </p:sp>
      <p:sp>
        <p:nvSpPr>
          <p:cNvPr id="230" name="Google Shape;230;p8"/>
          <p:cNvSpPr txBox="1">
            <a:spLocks noGrp="1"/>
          </p:cNvSpPr>
          <p:nvPr>
            <p:ph type="body" idx="1"/>
          </p:nvPr>
        </p:nvSpPr>
        <p:spPr>
          <a:xfrm>
            <a:off x="258461" y="1245932"/>
            <a:ext cx="10515600" cy="68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✔"/>
            </a:pPr>
            <a:r>
              <a:rPr lang="en-US"/>
              <a:t> Introduction</a:t>
            </a:r>
            <a:endParaRPr/>
          </a:p>
        </p:txBody>
      </p:sp>
      <p:sp>
        <p:nvSpPr>
          <p:cNvPr id="231" name="Google Shape;231;p8"/>
          <p:cNvSpPr txBox="1"/>
          <p:nvPr/>
        </p:nvSpPr>
        <p:spPr>
          <a:xfrm>
            <a:off x="429093" y="1669024"/>
            <a:ext cx="12165600" cy="209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-177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Related Works</a:t>
            </a:r>
            <a:endParaRPr/>
          </a:p>
          <a:p>
            <a:pPr marL="0" marR="0" lvl="0" indent="-177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Verifying Cache Coherence Protocols in Single Level Cache Hierarchy</a:t>
            </a:r>
            <a:endParaRPr/>
          </a:p>
          <a:p>
            <a:pPr marL="0" marR="0" lvl="0" indent="-177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Verifying Cache Coherence Protocols in Multi Level Hierarchy</a:t>
            </a:r>
            <a:endParaRPr/>
          </a:p>
          <a:p>
            <a:pPr marL="0" marR="0" lvl="0" indent="-1778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Conclusions &amp; Future Work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32" name="Google Shape;232;p8"/>
          <p:cNvPicPr preferRelativeResize="0"/>
          <p:nvPr/>
        </p:nvPicPr>
        <p:blipFill rotWithShape="1">
          <a:blip r:embed="rId3">
            <a:alphaModFix/>
          </a:blip>
          <a:srcRect l="-203125" t="-203125" r="-203125" b="-203125"/>
          <a:stretch/>
        </p:blipFill>
        <p:spPr>
          <a:xfrm>
            <a:off x="10052304" y="4718304"/>
            <a:ext cx="2057400" cy="2057400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1950">
        <p14:flythrough dir="ou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Google Shape;237;p9"/>
          <p:cNvSpPr txBox="1">
            <a:spLocks noGrp="1"/>
          </p:cNvSpPr>
          <p:nvPr>
            <p:ph type="title"/>
          </p:nvPr>
        </p:nvSpPr>
        <p:spPr>
          <a:xfrm>
            <a:off x="4313" y="5691"/>
            <a:ext cx="10515600" cy="5026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960"/>
              <a:buFont typeface="Calibri"/>
              <a:buNone/>
            </a:pPr>
            <a:r>
              <a:rPr lang="en-US" sz="3559"/>
              <a:t>Cache coherence verification: Related work</a:t>
            </a:r>
            <a:endParaRPr sz="3559"/>
          </a:p>
        </p:txBody>
      </p:sp>
      <p:sp>
        <p:nvSpPr>
          <p:cNvPr id="238" name="Google Shape;238;p9"/>
          <p:cNvSpPr txBox="1"/>
          <p:nvPr/>
        </p:nvSpPr>
        <p:spPr>
          <a:xfrm>
            <a:off x="0" y="508350"/>
            <a:ext cx="7498800" cy="138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▪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Formal Verification </a:t>
            </a:r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Explicit State Analysis by Dill et al ICCD 1992</a:t>
            </a:r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BDD Based Methods</a:t>
            </a:r>
            <a:endParaRPr/>
          </a:p>
        </p:txBody>
      </p:sp>
      <p:sp>
        <p:nvSpPr>
          <p:cNvPr id="239" name="Google Shape;239;p9"/>
          <p:cNvSpPr txBox="1"/>
          <p:nvPr/>
        </p:nvSpPr>
        <p:spPr>
          <a:xfrm>
            <a:off x="0" y="1893333"/>
            <a:ext cx="8001828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▪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Simulation Based Approaches</a:t>
            </a:r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Random Tests, Wood et al, IEEE D&amp;T 1990</a:t>
            </a:r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Template Based Adir et al, IEEE D&amp;T 2004</a:t>
            </a:r>
            <a:endParaRPr/>
          </a:p>
        </p:txBody>
      </p:sp>
      <p:sp>
        <p:nvSpPr>
          <p:cNvPr id="240" name="Google Shape;240;p9"/>
          <p:cNvSpPr txBox="1"/>
          <p:nvPr/>
        </p:nvSpPr>
        <p:spPr>
          <a:xfrm>
            <a:off x="0" y="3267776"/>
            <a:ext cx="6966659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85750" marR="0" lvl="0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▪"/>
            </a:pPr>
            <a:r>
              <a:rPr lang="en-US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Directed Test Generation [1]</a:t>
            </a:r>
            <a:endParaRPr/>
          </a:p>
          <a:p>
            <a:pPr marL="914400" marR="0" lvl="1" indent="-4572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Most promising outcome</a:t>
            </a:r>
            <a:endParaRPr/>
          </a:p>
          <a:p>
            <a:pPr marL="742950" marR="0" lvl="1" indent="-2857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❑"/>
            </a:pPr>
            <a:r>
              <a:rPr lang="en-US"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Prabhat Mishra et al, TCAD 2018</a:t>
            </a:r>
            <a:endParaRPr/>
          </a:p>
        </p:txBody>
      </p:sp>
      <p:sp>
        <p:nvSpPr>
          <p:cNvPr id="241" name="Google Shape;241;p9"/>
          <p:cNvSpPr/>
          <p:nvPr/>
        </p:nvSpPr>
        <p:spPr>
          <a:xfrm>
            <a:off x="8334556" y="262652"/>
            <a:ext cx="3853131" cy="859979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-10000" y="0"/>
                </a:moveTo>
                <a:close/>
                <a:lnTo>
                  <a:pt x="-10000" y="120000"/>
                </a:lnTo>
              </a:path>
              <a:path w="120000" h="120000" fill="none" extrusionOk="0">
                <a:moveTo>
                  <a:pt x="-10000" y="22500"/>
                </a:moveTo>
                <a:lnTo>
                  <a:pt x="-46000" y="135000"/>
                </a:lnTo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libri"/>
              <a:buAutoNum type="arabicPeriod"/>
            </a:pPr>
            <a:r>
              <a:rPr lang="en-US" sz="20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Exponential Increase in Space</a:t>
            </a:r>
            <a:endParaRPr/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libri"/>
              <a:buAutoNum type="arabicPeriod"/>
            </a:pPr>
            <a:r>
              <a:rPr lang="en-US" sz="20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Limits the applicability on actual Implementation</a:t>
            </a:r>
            <a:endParaRPr/>
          </a:p>
        </p:txBody>
      </p:sp>
      <p:sp>
        <p:nvSpPr>
          <p:cNvPr id="242" name="Google Shape;242;p9"/>
          <p:cNvSpPr/>
          <p:nvPr/>
        </p:nvSpPr>
        <p:spPr>
          <a:xfrm>
            <a:off x="8344888" y="1392788"/>
            <a:ext cx="3853131" cy="100109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-10000" y="0"/>
                </a:moveTo>
                <a:close/>
                <a:lnTo>
                  <a:pt x="-10000" y="120000"/>
                </a:lnTo>
              </a:path>
              <a:path w="120000" h="120000" fill="none" extrusionOk="0">
                <a:moveTo>
                  <a:pt x="-10000" y="22500"/>
                </a:moveTo>
                <a:lnTo>
                  <a:pt x="-46000" y="135000"/>
                </a:lnTo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libri"/>
              <a:buAutoNum type="arabicPeriod"/>
            </a:pPr>
            <a:r>
              <a:rPr lang="en-US" sz="20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Randomness</a:t>
            </a:r>
            <a:endParaRPr/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libri"/>
              <a:buAutoNum type="arabicPeriod"/>
            </a:pPr>
            <a:r>
              <a:rPr lang="en-US" sz="20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Difficulty to reach coverage goal</a:t>
            </a:r>
            <a:endParaRPr/>
          </a:p>
        </p:txBody>
      </p:sp>
      <p:sp>
        <p:nvSpPr>
          <p:cNvPr id="243" name="Google Shape;243;p9"/>
          <p:cNvSpPr/>
          <p:nvPr/>
        </p:nvSpPr>
        <p:spPr>
          <a:xfrm>
            <a:off x="8344887" y="2728055"/>
            <a:ext cx="3853131" cy="110054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  <a:path w="120000" h="120000" fill="none" extrusionOk="0">
                <a:moveTo>
                  <a:pt x="-10000" y="0"/>
                </a:moveTo>
                <a:close/>
                <a:lnTo>
                  <a:pt x="-10000" y="120000"/>
                </a:lnTo>
              </a:path>
              <a:path w="120000" h="120000" fill="none" extrusionOk="0">
                <a:moveTo>
                  <a:pt x="-10000" y="22500"/>
                </a:moveTo>
                <a:lnTo>
                  <a:pt x="-46000" y="135000"/>
                </a:lnTo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libri"/>
              <a:buAutoNum type="arabicPeriod"/>
            </a:pPr>
            <a:r>
              <a:rPr lang="en-US" sz="20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Too many redundant tests generated </a:t>
            </a:r>
            <a:endParaRPr/>
          </a:p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2000"/>
              <a:buFont typeface="Calibri"/>
              <a:buAutoNum type="arabicPeriod"/>
            </a:pPr>
            <a:r>
              <a:rPr lang="en-US" sz="20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The framework does not consider a multi-level cache hierarchy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4" name="Google Shape;244;p9"/>
          <p:cNvSpPr txBox="1"/>
          <p:nvPr/>
        </p:nvSpPr>
        <p:spPr>
          <a:xfrm>
            <a:off x="106840" y="4705423"/>
            <a:ext cx="11400600" cy="193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We develop a </a:t>
            </a:r>
            <a:r>
              <a:rPr lang="en-US" sz="3000" b="1" u="sng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Directed Test Generation</a:t>
            </a:r>
            <a:r>
              <a:rPr lang="en-US" sz="30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 framework that can reduce the number of tests 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000" b="1">
              <a:solidFill>
                <a:srgbClr val="00206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000" b="1">
                <a:solidFill>
                  <a:srgbClr val="002060"/>
                </a:solidFill>
                <a:latin typeface="Calibri"/>
                <a:ea typeface="Calibri"/>
                <a:cs typeface="Calibri"/>
                <a:sym typeface="Calibri"/>
              </a:rPr>
              <a:t>Our method can cater to the needs for a multi level cache hierarchy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45" name="Google Shape;245;p9"/>
          <p:cNvPicPr preferRelativeResize="0"/>
          <p:nvPr/>
        </p:nvPicPr>
        <p:blipFill rotWithShape="1">
          <a:blip r:embed="rId3">
            <a:alphaModFix/>
          </a:blip>
          <a:srcRect l="-203125" t="-203125" r="-203125" b="-203125"/>
          <a:stretch/>
        </p:blipFill>
        <p:spPr>
          <a:xfrm>
            <a:off x="10052304" y="4718304"/>
            <a:ext cx="2057400" cy="2057400"/>
          </a:xfrm>
          <a:prstGeom prst="ellipse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Tm="95605">
        <p14:flythrough dir="out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40</Slides>
  <Notes>40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40</vt:i4>
      </vt:variant>
    </vt:vector>
  </HeadingPairs>
  <TitlesOfParts>
    <vt:vector size="42" baseType="lpstr">
      <vt:lpstr>office theme</vt:lpstr>
      <vt:lpstr>office theme</vt:lpstr>
      <vt:lpstr>A framework for Directed Test Generation and Validation for Cache Coherence Protocol Implementations</vt:lpstr>
      <vt:lpstr>Outline                                     </vt:lpstr>
      <vt:lpstr>Cache</vt:lpstr>
      <vt:lpstr>Multi Core Processors</vt:lpstr>
      <vt:lpstr>PowerPoint Presentation</vt:lpstr>
      <vt:lpstr>PowerPoint Presentation</vt:lpstr>
      <vt:lpstr>PowerPoint Presentation</vt:lpstr>
      <vt:lpstr>Outline                                          </vt:lpstr>
      <vt:lpstr>Cache coherence verification: Related work</vt:lpstr>
      <vt:lpstr>Outline</vt:lpstr>
      <vt:lpstr>Our contributions</vt:lpstr>
      <vt:lpstr>Why Directed Tests?</vt:lpstr>
      <vt:lpstr>Directed Tests for SI cache coherence</vt:lpstr>
      <vt:lpstr>Directed Tests for SI cache coherence</vt:lpstr>
      <vt:lpstr>Directed Test Generation for SI: Approach</vt:lpstr>
      <vt:lpstr>From n-Hypercube to n-trees</vt:lpstr>
      <vt:lpstr>PowerPoint Presentation</vt:lpstr>
      <vt:lpstr>Our Motivation</vt:lpstr>
      <vt:lpstr>Our Approach for SI</vt:lpstr>
      <vt:lpstr>Our Approach for SI Protocol</vt:lpstr>
      <vt:lpstr>An example with 4 cores</vt:lpstr>
      <vt:lpstr>PowerPoint Presentation</vt:lpstr>
      <vt:lpstr>MSI</vt:lpstr>
      <vt:lpstr>MESI </vt:lpstr>
      <vt:lpstr>Our Approach for MSI </vt:lpstr>
      <vt:lpstr>Outline</vt:lpstr>
      <vt:lpstr>Multi-level caching: How does the directed test work? </vt:lpstr>
      <vt:lpstr>Multi-level caching: Missing States </vt:lpstr>
      <vt:lpstr>Multi-level caching: Missing States </vt:lpstr>
      <vt:lpstr>Our Approach</vt:lpstr>
      <vt:lpstr>Experimental Setup</vt:lpstr>
      <vt:lpstr>Implementation of Directed Tester</vt:lpstr>
      <vt:lpstr>Important Results</vt:lpstr>
      <vt:lpstr>State Coverage</vt:lpstr>
      <vt:lpstr>Transition Coverage</vt:lpstr>
      <vt:lpstr>Finding Bugs</vt:lpstr>
      <vt:lpstr>Outline</vt:lpstr>
      <vt:lpstr>Conclusions</vt:lpstr>
      <vt:lpstr>References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framework for Directed Test Generation and Validation for Cache Coherence Protocol Implementations</dc:title>
  <cp:lastModifiedBy>Abhinaba Chakraborty</cp:lastModifiedBy>
  <cp:revision>1</cp:revision>
  <dcterms:created xsi:type="dcterms:W3CDTF">2023-01-31T04:57:45Z</dcterms:created>
  <dcterms:modified xsi:type="dcterms:W3CDTF">2025-08-22T22:40:45Z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eb58056-db86-4fad-a602-7390066b1430_Enabled">
    <vt:lpwstr>true</vt:lpwstr>
  </property>
  <property fmtid="{D5CDD505-2E9C-101B-9397-08002B2CF9AE}" pid="3" name="MSIP_Label_feb58056-db86-4fad-a602-7390066b1430_SetDate">
    <vt:lpwstr>2023-05-31T17:14:52Z</vt:lpwstr>
  </property>
  <property fmtid="{D5CDD505-2E9C-101B-9397-08002B2CF9AE}" pid="4" name="MSIP_Label_feb58056-db86-4fad-a602-7390066b1430_Method">
    <vt:lpwstr>Privileged</vt:lpwstr>
  </property>
  <property fmtid="{D5CDD505-2E9C-101B-9397-08002B2CF9AE}" pid="5" name="MSIP_Label_feb58056-db86-4fad-a602-7390066b1430_Name">
    <vt:lpwstr>Restricted - General - Marked</vt:lpwstr>
  </property>
  <property fmtid="{D5CDD505-2E9C-101B-9397-08002B2CF9AE}" pid="6" name="MSIP_Label_feb58056-db86-4fad-a602-7390066b1430_SiteId">
    <vt:lpwstr>a72d5a72-25ee-40f0-9bd1-067cb5b770d4</vt:lpwstr>
  </property>
  <property fmtid="{D5CDD505-2E9C-101B-9397-08002B2CF9AE}" pid="7" name="MSIP_Label_feb58056-db86-4fad-a602-7390066b1430_ActionId">
    <vt:lpwstr>7ebe459f-abd4-4033-9dd9-6933e88ae68b</vt:lpwstr>
  </property>
  <property fmtid="{D5CDD505-2E9C-101B-9397-08002B2CF9AE}" pid="8" name="MSIP_Label_feb58056-db86-4fad-a602-7390066b1430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restricted</vt:lpwstr>
  </property>
</Properties>
</file>